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omments/comment1.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6" r:id="rId4"/>
  </p:sldMasterIdLst>
  <p:notesMasterIdLst>
    <p:notesMasterId r:id="rId23"/>
  </p:notesMasterIdLst>
  <p:sldIdLst>
    <p:sldId id="257" r:id="rId5"/>
    <p:sldId id="258" r:id="rId6"/>
    <p:sldId id="259" r:id="rId7"/>
    <p:sldId id="264" r:id="rId8"/>
    <p:sldId id="260" r:id="rId9"/>
    <p:sldId id="262" r:id="rId10"/>
    <p:sldId id="261" r:id="rId11"/>
    <p:sldId id="263" r:id="rId12"/>
    <p:sldId id="265" r:id="rId13"/>
    <p:sldId id="266" r:id="rId14"/>
    <p:sldId id="267" r:id="rId15"/>
    <p:sldId id="268" r:id="rId16"/>
    <p:sldId id="269" r:id="rId17"/>
    <p:sldId id="271" r:id="rId18"/>
    <p:sldId id="270" r:id="rId19"/>
    <p:sldId id="273" r:id="rId20"/>
    <p:sldId id="272" r:id="rId21"/>
    <p:sldId id="274"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RKH" initials="H" lastIdx="1" clrIdx="0">
    <p:extLst>
      <p:ext uri="{19B8F6BF-5375-455C-9EA6-DF929625EA0E}">
        <p15:presenceInfo xmlns:p15="http://schemas.microsoft.com/office/powerpoint/2012/main" userId="HRKH"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BA8B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2222" autoAdjust="0"/>
    <p:restoredTop sz="94660"/>
  </p:normalViewPr>
  <p:slideViewPr>
    <p:cSldViewPr snapToGrid="0">
      <p:cViewPr varScale="1">
        <p:scale>
          <a:sx n="98" d="100"/>
          <a:sy n="98" d="100"/>
        </p:scale>
        <p:origin x="96" y="3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commentAuthors" Target="commen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heme" Target="theme/theme1.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5-01-14T11:38:35.889" idx="1">
    <p:pos x="2242" y="1571"/>
    <p:text>ERC
TRC
LAYER 2 ETH</p:text>
    <p:extLst>
      <p:ext uri="{C676402C-5697-4E1C-873F-D02D1690AC5C}">
        <p15:threadingInfo xmlns:p15="http://schemas.microsoft.com/office/powerpoint/2012/main" timeZoneBias="-21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11C0546-D956-4F48-8199-1C8B514F01AF}" type="datetimeFigureOut">
              <a:rPr lang="en-US" smtClean="0"/>
              <a:t>1/15/2025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71C9217-488C-43F5-B4EA-527562EDE362}" type="slidenum">
              <a:rPr lang="en-US" smtClean="0"/>
              <a:t>‹#›</a:t>
            </a:fld>
            <a:endParaRPr lang="en-US" dirty="0"/>
          </a:p>
        </p:txBody>
      </p:sp>
    </p:spTree>
    <p:extLst>
      <p:ext uri="{BB962C8B-B14F-4D97-AF65-F5344CB8AC3E}">
        <p14:creationId xmlns:p14="http://schemas.microsoft.com/office/powerpoint/2010/main" val="20992583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9E3965E-AC41-4711-9D10-E25ABB132D86}"/>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90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645152"/>
            <a:ext cx="10058400" cy="1143000"/>
          </a:xfrm>
        </p:spPr>
        <p:txBody>
          <a:bodyPr lIns="91440" rIns="91440">
            <a:normAutofit/>
          </a:bodyPr>
          <a:lstStyle>
            <a:lvl1pPr marL="0" indent="0" algn="l">
              <a:buNone/>
              <a:defRPr sz="2400" cap="all" spc="200" baseline="0">
                <a:solidFill>
                  <a:schemeClr val="tx1"/>
                </a:solidFill>
                <a:latin typeface="+mn-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cxnSp>
        <p:nvCxnSpPr>
          <p:cNvPr id="9" name="Straight Connector 8">
            <a:extLst>
              <a:ext uri="{FF2B5EF4-FFF2-40B4-BE49-F238E27FC236}">
                <a16:creationId xmlns:a16="http://schemas.microsoft.com/office/drawing/2014/main" id="{1F5DC8C3-BA5F-4EED-BB9A-A14272BD82A1}"/>
              </a:ext>
            </a:extLst>
          </p:cNvPr>
          <p:cNvCxnSpPr/>
          <p:nvPr/>
        </p:nvCxnSpPr>
        <p:spPr>
          <a:xfrm>
            <a:off x="1207658" y="4474741"/>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4" name="Date Placeholder 3">
            <a:extLst>
              <a:ext uri="{FF2B5EF4-FFF2-40B4-BE49-F238E27FC236}">
                <a16:creationId xmlns:a16="http://schemas.microsoft.com/office/drawing/2014/main" id="{9925CCF1-92C0-4AF3-BFAF-4921631915AB}"/>
              </a:ext>
            </a:extLst>
          </p:cNvPr>
          <p:cNvSpPr>
            <a:spLocks noGrp="1"/>
          </p:cNvSpPr>
          <p:nvPr>
            <p:ph type="dt" sz="half" idx="10"/>
          </p:nvPr>
        </p:nvSpPr>
        <p:spPr/>
        <p:txBody>
          <a:bodyPr/>
          <a:lstStyle/>
          <a:p>
            <a:fld id="{9184DA70-C731-4C70-880D-CCD4705E623C}" type="datetime1">
              <a:rPr lang="en-US" smtClean="0"/>
              <a:t>1/15/2025</a:t>
            </a:fld>
            <a:endParaRPr lang="en-US" dirty="0"/>
          </a:p>
        </p:txBody>
      </p:sp>
      <p:sp>
        <p:nvSpPr>
          <p:cNvPr id="5" name="Footer Placeholder 4">
            <a:extLst>
              <a:ext uri="{FF2B5EF4-FFF2-40B4-BE49-F238E27FC236}">
                <a16:creationId xmlns:a16="http://schemas.microsoft.com/office/drawing/2014/main" id="{051A78A9-3DFF-4937-A9F2-5D8CF495F36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FAEB271-5CC0-4759-BC6E-8BE53AB227C0}"/>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42583314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7D5506EE-1026-4F35-9ACC-BD05BE0F9B36}"/>
              </a:ext>
            </a:extLst>
          </p:cNvPr>
          <p:cNvSpPr>
            <a:spLocks noGrp="1"/>
          </p:cNvSpPr>
          <p:nvPr>
            <p:ph type="dt" sz="half" idx="10"/>
          </p:nvPr>
        </p:nvSpPr>
        <p:spPr/>
        <p:txBody>
          <a:bodyPr/>
          <a:lstStyle/>
          <a:p>
            <a:fld id="{B612A279-0833-481D-8C56-F67FD0AC6C50}" type="datetime1">
              <a:rPr lang="en-US" smtClean="0"/>
              <a:t>1/15/2025</a:t>
            </a:fld>
            <a:endParaRPr lang="en-US" dirty="0"/>
          </a:p>
        </p:txBody>
      </p:sp>
      <p:sp>
        <p:nvSpPr>
          <p:cNvPr id="8" name="Footer Placeholder 7">
            <a:extLst>
              <a:ext uri="{FF2B5EF4-FFF2-40B4-BE49-F238E27FC236}">
                <a16:creationId xmlns:a16="http://schemas.microsoft.com/office/drawing/2014/main" id="{B7696E5F-8D95-4450-AE52-5438E6EDE2BF}"/>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999B2253-74CC-409E-BEB0-F8EFCFCB5629}"/>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6722698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1B68A5B-D9FA-424B-A4EB-30E7223836B3}"/>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AF33D6B0-F070-45C4-A472-19F432BE3932}"/>
              </a:ext>
            </a:extLst>
          </p:cNvPr>
          <p:cNvSpPr>
            <a:spLocks noGrp="1"/>
          </p:cNvSpPr>
          <p:nvPr>
            <p:ph type="dt" sz="half" idx="10"/>
          </p:nvPr>
        </p:nvSpPr>
        <p:spPr/>
        <p:txBody>
          <a:bodyPr/>
          <a:lstStyle/>
          <a:p>
            <a:fld id="{6587DA83-5663-4C9C-B9AA-0B40A3DAFF81}" type="datetime1">
              <a:rPr lang="en-US" smtClean="0"/>
              <a:t>1/15/2025</a:t>
            </a:fld>
            <a:endParaRPr lang="en-US" dirty="0"/>
          </a:p>
        </p:txBody>
      </p:sp>
      <p:sp>
        <p:nvSpPr>
          <p:cNvPr id="8" name="Footer Placeholder 7">
            <a:extLst>
              <a:ext uri="{FF2B5EF4-FFF2-40B4-BE49-F238E27FC236}">
                <a16:creationId xmlns:a16="http://schemas.microsoft.com/office/drawing/2014/main" id="{9975399F-DAB2-410D-967F-ED17E6F796E7}"/>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F762A46F-6BE5-4D12-9412-5CA7672EA8EC}"/>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7618272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354D8B55-9EA8-4B81-8E84-9B93B0A27559}"/>
              </a:ext>
            </a:extLst>
          </p:cNvPr>
          <p:cNvSpPr>
            <a:spLocks noGrp="1"/>
          </p:cNvSpPr>
          <p:nvPr>
            <p:ph type="dt" sz="half" idx="10"/>
          </p:nvPr>
        </p:nvSpPr>
        <p:spPr/>
        <p:txBody>
          <a:bodyPr/>
          <a:lstStyle/>
          <a:p>
            <a:fld id="{4BE1D723-8F53-4F53-90B0-1982A396982E}" type="datetime1">
              <a:rPr lang="en-US" smtClean="0"/>
              <a:t>1/15/2025</a:t>
            </a:fld>
            <a:endParaRPr lang="en-US" dirty="0"/>
          </a:p>
        </p:txBody>
      </p:sp>
      <p:sp>
        <p:nvSpPr>
          <p:cNvPr id="8" name="Footer Placeholder 7">
            <a:extLst>
              <a:ext uri="{FF2B5EF4-FFF2-40B4-BE49-F238E27FC236}">
                <a16:creationId xmlns:a16="http://schemas.microsoft.com/office/drawing/2014/main" id="{062CA021-2578-47CB-822C-BDDFF7223B28}"/>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C4AAB51D-4141-4682-9375-DAFD5FB9DD10}"/>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8926706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585C21A-8B93-4657-B5DF-7EAEAD3BE127}"/>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90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663440"/>
            <a:ext cx="10058400" cy="1143000"/>
          </a:xfrm>
        </p:spPr>
        <p:txBody>
          <a:bodyPr lIns="91440" rIns="91440" anchor="t" anchorCtr="0">
            <a:normAutofit/>
          </a:bodyPr>
          <a:lstStyle>
            <a:lvl1pPr marL="0" indent="0">
              <a:buNone/>
              <a:defRPr sz="2400" cap="all" spc="200" baseline="0">
                <a:solidFill>
                  <a:schemeClr val="tx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cxnSp>
        <p:nvCxnSpPr>
          <p:cNvPr id="9" name="Straight Connector 8">
            <a:extLst>
              <a:ext uri="{FF2B5EF4-FFF2-40B4-BE49-F238E27FC236}">
                <a16:creationId xmlns:a16="http://schemas.microsoft.com/office/drawing/2014/main" id="{459DE2C1-4C52-40A3-8959-27B2C1BEBFF6}"/>
              </a:ext>
            </a:extLst>
          </p:cNvPr>
          <p:cNvCxnSpPr/>
          <p:nvPr/>
        </p:nvCxnSpPr>
        <p:spPr>
          <a:xfrm>
            <a:off x="1207658" y="4485132"/>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7" name="Date Placeholder 6">
            <a:extLst>
              <a:ext uri="{FF2B5EF4-FFF2-40B4-BE49-F238E27FC236}">
                <a16:creationId xmlns:a16="http://schemas.microsoft.com/office/drawing/2014/main" id="{AAF2E137-EC28-48F8-9198-1F02539029B6}"/>
              </a:ext>
            </a:extLst>
          </p:cNvPr>
          <p:cNvSpPr>
            <a:spLocks noGrp="1"/>
          </p:cNvSpPr>
          <p:nvPr>
            <p:ph type="dt" sz="half" idx="10"/>
          </p:nvPr>
        </p:nvSpPr>
        <p:spPr/>
        <p:txBody>
          <a:bodyPr/>
          <a:lstStyle/>
          <a:p>
            <a:fld id="{97669AF7-7BEB-44E4-9852-375E34362B5B}" type="datetime1">
              <a:rPr lang="en-US" smtClean="0"/>
              <a:t>1/15/2025</a:t>
            </a:fld>
            <a:endParaRPr lang="en-US" dirty="0"/>
          </a:p>
        </p:txBody>
      </p:sp>
      <p:sp>
        <p:nvSpPr>
          <p:cNvPr id="8" name="Footer Placeholder 7">
            <a:extLst>
              <a:ext uri="{FF2B5EF4-FFF2-40B4-BE49-F238E27FC236}">
                <a16:creationId xmlns:a16="http://schemas.microsoft.com/office/drawing/2014/main" id="{189422CD-6F62-4DD6-89EF-07A60B42D219}"/>
              </a:ext>
            </a:extLst>
          </p:cNvPr>
          <p:cNvSpPr>
            <a:spLocks noGrp="1"/>
          </p:cNvSpPr>
          <p:nvPr>
            <p:ph type="ftr" sz="quarter" idx="11"/>
          </p:nvPr>
        </p:nvSpPr>
        <p:spPr/>
        <p:txBody>
          <a:bodyPr/>
          <a:lstStyle/>
          <a:p>
            <a:endParaRPr lang="en-US" dirty="0"/>
          </a:p>
        </p:txBody>
      </p:sp>
      <p:sp>
        <p:nvSpPr>
          <p:cNvPr id="11" name="Slide Number Placeholder 10">
            <a:extLst>
              <a:ext uri="{FF2B5EF4-FFF2-40B4-BE49-F238E27FC236}">
                <a16:creationId xmlns:a16="http://schemas.microsoft.com/office/drawing/2014/main" id="{69C6AFF8-42B4-4D05-969B-9F5FB3355555}"/>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3041625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80" y="2120900"/>
            <a:ext cx="4639736" cy="374819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515944" y="2120900"/>
            <a:ext cx="4639736" cy="374819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a:extLst>
              <a:ext uri="{FF2B5EF4-FFF2-40B4-BE49-F238E27FC236}">
                <a16:creationId xmlns:a16="http://schemas.microsoft.com/office/drawing/2014/main" id="{5782D47D-B0DC-4C40-BCC6-BBBA32584A38}"/>
              </a:ext>
            </a:extLst>
          </p:cNvPr>
          <p:cNvSpPr>
            <a:spLocks noGrp="1"/>
          </p:cNvSpPr>
          <p:nvPr>
            <p:ph type="dt" sz="half" idx="10"/>
          </p:nvPr>
        </p:nvSpPr>
        <p:spPr/>
        <p:txBody>
          <a:bodyPr/>
          <a:lstStyle/>
          <a:p>
            <a:fld id="{BAAAC38D-0552-4C82-B593-E6124DFADBE2}" type="datetime1">
              <a:rPr lang="en-US" smtClean="0"/>
              <a:t>1/15/2025</a:t>
            </a:fld>
            <a:endParaRPr lang="en-US" dirty="0"/>
          </a:p>
        </p:txBody>
      </p:sp>
      <p:sp>
        <p:nvSpPr>
          <p:cNvPr id="9" name="Footer Placeholder 8">
            <a:extLst>
              <a:ext uri="{FF2B5EF4-FFF2-40B4-BE49-F238E27FC236}">
                <a16:creationId xmlns:a16="http://schemas.microsoft.com/office/drawing/2014/main" id="{4690D34E-7EBD-44B2-83CA-4C126A18D7EF}"/>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2AC511A1-9BBD-42DE-92FB-2AF44F8E97A9}"/>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42566630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2057400"/>
            <a:ext cx="4639736" cy="736282"/>
          </a:xfrm>
        </p:spPr>
        <p:txBody>
          <a:bodyPr lIns="91440" rIns="91440" anchor="ctr">
            <a:normAutofit/>
          </a:bodyPr>
          <a:lstStyle>
            <a:lvl1pPr marL="0" indent="0">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958274"/>
            <a:ext cx="4639736" cy="29108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15944" y="2057400"/>
            <a:ext cx="4639736" cy="736282"/>
          </a:xfrm>
        </p:spPr>
        <p:txBody>
          <a:bodyPr lIns="91440" rIns="91440" anchor="ctr">
            <a:normAutofit/>
          </a:bodyPr>
          <a:lstStyle>
            <a:lvl1pPr marL="0" indent="0">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515944" y="2958273"/>
            <a:ext cx="4639736" cy="29108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a:extLst>
              <a:ext uri="{FF2B5EF4-FFF2-40B4-BE49-F238E27FC236}">
                <a16:creationId xmlns:a16="http://schemas.microsoft.com/office/drawing/2014/main" id="{8AF8A515-AA94-45D1-9223-5C2272618D85}"/>
              </a:ext>
            </a:extLst>
          </p:cNvPr>
          <p:cNvSpPr>
            <a:spLocks noGrp="1"/>
          </p:cNvSpPr>
          <p:nvPr>
            <p:ph type="dt" sz="half" idx="10"/>
          </p:nvPr>
        </p:nvSpPr>
        <p:spPr/>
        <p:txBody>
          <a:bodyPr/>
          <a:lstStyle/>
          <a:p>
            <a:fld id="{D9DF0F1C-5577-4ACB-BB62-DF8F3C494C7E}" type="datetime1">
              <a:rPr lang="en-US" smtClean="0"/>
              <a:t>1/15/2025</a:t>
            </a:fld>
            <a:endParaRPr lang="en-US" dirty="0"/>
          </a:p>
        </p:txBody>
      </p:sp>
      <p:sp>
        <p:nvSpPr>
          <p:cNvPr id="11" name="Footer Placeholder 10">
            <a:extLst>
              <a:ext uri="{FF2B5EF4-FFF2-40B4-BE49-F238E27FC236}">
                <a16:creationId xmlns:a16="http://schemas.microsoft.com/office/drawing/2014/main" id="{D052F5BC-98E0-4D60-AD67-9547738B7DD4}"/>
              </a:ext>
            </a:extLst>
          </p:cNvPr>
          <p:cNvSpPr>
            <a:spLocks noGrp="1"/>
          </p:cNvSpPr>
          <p:nvPr>
            <p:ph type="ftr" sz="quarter" idx="11"/>
          </p:nvPr>
        </p:nvSpPr>
        <p:spPr/>
        <p:txBody>
          <a:bodyPr/>
          <a:lstStyle/>
          <a:p>
            <a:endParaRPr lang="en-US" dirty="0"/>
          </a:p>
        </p:txBody>
      </p:sp>
      <p:sp>
        <p:nvSpPr>
          <p:cNvPr id="12" name="Slide Number Placeholder 11">
            <a:extLst>
              <a:ext uri="{FF2B5EF4-FFF2-40B4-BE49-F238E27FC236}">
                <a16:creationId xmlns:a16="http://schemas.microsoft.com/office/drawing/2014/main" id="{A38552DC-952E-41EA-AAAF-C2187523C0B0}"/>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0681946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Date Placeholder 5">
            <a:extLst>
              <a:ext uri="{FF2B5EF4-FFF2-40B4-BE49-F238E27FC236}">
                <a16:creationId xmlns:a16="http://schemas.microsoft.com/office/drawing/2014/main" id="{7392073F-158F-44A3-8913-917AFFC1BC20}"/>
              </a:ext>
            </a:extLst>
          </p:cNvPr>
          <p:cNvSpPr>
            <a:spLocks noGrp="1"/>
          </p:cNvSpPr>
          <p:nvPr>
            <p:ph type="dt" sz="half" idx="10"/>
          </p:nvPr>
        </p:nvSpPr>
        <p:spPr/>
        <p:txBody>
          <a:bodyPr/>
          <a:lstStyle/>
          <a:p>
            <a:fld id="{1775B394-D9F9-4F0C-B15D-605F45CB9E9F}" type="datetime1">
              <a:rPr lang="en-US" smtClean="0"/>
              <a:t>1/15/2025</a:t>
            </a:fld>
            <a:endParaRPr lang="en-US" dirty="0"/>
          </a:p>
        </p:txBody>
      </p:sp>
      <p:sp>
        <p:nvSpPr>
          <p:cNvPr id="7" name="Footer Placeholder 6">
            <a:extLst>
              <a:ext uri="{FF2B5EF4-FFF2-40B4-BE49-F238E27FC236}">
                <a16:creationId xmlns:a16="http://schemas.microsoft.com/office/drawing/2014/main" id="{EED72207-24CA-42B7-A975-2F8E41CBA904}"/>
              </a:ext>
            </a:extLst>
          </p:cNvPr>
          <p:cNvSpPr>
            <a:spLocks noGrp="1"/>
          </p:cNvSpPr>
          <p:nvPr>
            <p:ph type="ftr" sz="quarter" idx="11"/>
          </p:nvPr>
        </p:nvSpPr>
        <p:spPr/>
        <p:txBody>
          <a:bodyPr/>
          <a:lstStyle/>
          <a:p>
            <a:endParaRPr lang="en-US" dirty="0"/>
          </a:p>
        </p:txBody>
      </p:sp>
      <p:sp>
        <p:nvSpPr>
          <p:cNvPr id="8" name="Slide Number Placeholder 7">
            <a:extLst>
              <a:ext uri="{FF2B5EF4-FFF2-40B4-BE49-F238E27FC236}">
                <a16:creationId xmlns:a16="http://schemas.microsoft.com/office/drawing/2014/main" id="{D01080F2-251A-4B88-9A62-16F46D724F83}"/>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8118605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8E9C91B-7EAD-4562-AB0E-DFB9663AECE3}"/>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a:extLst>
              <a:ext uri="{FF2B5EF4-FFF2-40B4-BE49-F238E27FC236}">
                <a16:creationId xmlns:a16="http://schemas.microsoft.com/office/drawing/2014/main" id="{94E9223F-721F-47BF-9FD5-0F8D12FF0DE1}"/>
              </a:ext>
            </a:extLst>
          </p:cNvPr>
          <p:cNvSpPr>
            <a:spLocks noGrp="1"/>
          </p:cNvSpPr>
          <p:nvPr>
            <p:ph type="dt" sz="half" idx="10"/>
          </p:nvPr>
        </p:nvSpPr>
        <p:spPr/>
        <p:txBody>
          <a:bodyPr/>
          <a:lstStyle/>
          <a:p>
            <a:fld id="{39667345-2558-425A-8533-9BFDBCE15005}" type="datetime1">
              <a:rPr lang="en-US" smtClean="0"/>
              <a:t>1/15/2025</a:t>
            </a:fld>
            <a:endParaRPr lang="en-US" dirty="0"/>
          </a:p>
        </p:txBody>
      </p:sp>
      <p:sp>
        <p:nvSpPr>
          <p:cNvPr id="3" name="Footer Placeholder 2">
            <a:extLst>
              <a:ext uri="{FF2B5EF4-FFF2-40B4-BE49-F238E27FC236}">
                <a16:creationId xmlns:a16="http://schemas.microsoft.com/office/drawing/2014/main" id="{05915714-6BBA-4593-8591-4E26F7D58D9F}"/>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BE06F857-D2E1-44DD-ABDD-EBB739645B67}"/>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0014226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6D90D66-BCB9-4229-A829-628874352AC0}"/>
              </a:ext>
            </a:extLst>
          </p:cNvPr>
          <p:cNvSpPr/>
          <p:nvPr/>
        </p:nvSpPr>
        <p:spPr>
          <a:xfrm>
            <a:off x="16" y="0"/>
            <a:ext cx="4654296"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43466" y="786383"/>
            <a:ext cx="3517567" cy="2093975"/>
          </a:xfrm>
        </p:spPr>
        <p:txBody>
          <a:bodyPr anchor="b">
            <a:normAutofit/>
          </a:bodyPr>
          <a:lstStyle>
            <a:lvl1pPr>
              <a:lnSpc>
                <a:spcPct val="90000"/>
              </a:lnSpc>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5458984" y="812799"/>
            <a:ext cx="5928344" cy="52947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43465" y="3043050"/>
            <a:ext cx="3517567" cy="3064505"/>
          </a:xfrm>
        </p:spPr>
        <p:txBody>
          <a:bodyPr lIns="91440" rIns="91440">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43464" y="6446520"/>
            <a:ext cx="3517568" cy="365125"/>
          </a:xfrm>
        </p:spPr>
        <p:txBody>
          <a:bodyPr/>
          <a:lstStyle>
            <a:lvl1pPr algn="l">
              <a:defRPr/>
            </a:lvl1pPr>
          </a:lstStyle>
          <a:p>
            <a:fld id="{92BEA474-078D-4E9B-9B14-09A87B19DC46}" type="datetime1">
              <a:rPr lang="en-US" smtClean="0"/>
              <a:t>1/15/2025</a:t>
            </a:fld>
            <a:endParaRPr lang="en-US" dirty="0"/>
          </a:p>
        </p:txBody>
      </p:sp>
      <p:sp>
        <p:nvSpPr>
          <p:cNvPr id="6" name="Footer Placeholder 5"/>
          <p:cNvSpPr>
            <a:spLocks noGrp="1"/>
          </p:cNvSpPr>
          <p:nvPr>
            <p:ph type="ftr" sz="quarter" idx="11"/>
          </p:nvPr>
        </p:nvSpPr>
        <p:spPr>
          <a:xfrm>
            <a:off x="5458983" y="6446520"/>
            <a:ext cx="5334019" cy="365125"/>
          </a:xfrm>
        </p:spPr>
        <p:txBody>
          <a:bodyPr/>
          <a:lstStyle>
            <a:lvl1pPr algn="l">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19332822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A134939-39C0-4522-A125-A13DFDA66490}"/>
              </a:ext>
            </a:extLst>
          </p:cNvPr>
          <p:cNvSpPr/>
          <p:nvPr/>
        </p:nvSpPr>
        <p:spPr>
          <a:xfrm>
            <a:off x="0" y="4578350"/>
            <a:ext cx="12188825" cy="227965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Picture Placeholder 2"/>
          <p:cNvSpPr>
            <a:spLocks noGrp="1" noChangeAspect="1"/>
          </p:cNvSpPr>
          <p:nvPr>
            <p:ph type="pic" idx="1"/>
          </p:nvPr>
        </p:nvSpPr>
        <p:spPr>
          <a:xfrm>
            <a:off x="15" y="0"/>
            <a:ext cx="12191985" cy="4578350"/>
          </a:xfrm>
          <a:solidFill>
            <a:schemeClr val="bg1">
              <a:lumMod val="85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2" name="Title 1"/>
          <p:cNvSpPr>
            <a:spLocks noGrp="1"/>
          </p:cNvSpPr>
          <p:nvPr>
            <p:ph type="title"/>
          </p:nvPr>
        </p:nvSpPr>
        <p:spPr>
          <a:xfrm>
            <a:off x="1097279" y="4799362"/>
            <a:ext cx="10113645" cy="743682"/>
          </a:xfrm>
        </p:spPr>
        <p:txBody>
          <a:bodyPr tIns="0" bIns="0" anchor="b">
            <a:noAutofit/>
          </a:bodyPr>
          <a:lstStyle>
            <a:lvl1pPr>
              <a:defRPr sz="3600" b="0">
                <a:solidFill>
                  <a:srgbClr val="FFFFFF"/>
                </a:solidFill>
              </a:defRPr>
            </a:lvl1pPr>
          </a:lstStyle>
          <a:p>
            <a:r>
              <a:rPr lang="en-US"/>
              <a:t>Click to edit Master title style</a:t>
            </a:r>
            <a:endParaRPr lang="en-US" dirty="0"/>
          </a:p>
        </p:txBody>
      </p:sp>
      <p:sp>
        <p:nvSpPr>
          <p:cNvPr id="4" name="Text Placeholder 3"/>
          <p:cNvSpPr>
            <a:spLocks noGrp="1"/>
          </p:cNvSpPr>
          <p:nvPr>
            <p:ph type="body" sz="half" idx="2"/>
          </p:nvPr>
        </p:nvSpPr>
        <p:spPr>
          <a:xfrm>
            <a:off x="1097279" y="5715000"/>
            <a:ext cx="10113264" cy="609600"/>
          </a:xfrm>
        </p:spPr>
        <p:txBody>
          <a:bodyPr lIns="91440" tIns="0" rIns="91440" bIns="0">
            <a:normAutofit/>
          </a:bodyPr>
          <a:lstStyle>
            <a:lvl1pPr marL="0" indent="0">
              <a:spcBef>
                <a:spcPts val="0"/>
              </a:spcBef>
              <a:spcAft>
                <a:spcPts val="600"/>
              </a:spcAft>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4907D986-8816-4272-A432-0437A28A9828}" type="datetime1">
              <a:rPr lang="en-US" smtClean="0"/>
              <a:t>1/15/2025</a:t>
            </a:fld>
            <a:endParaRPr lang="en-US" dirty="0"/>
          </a:p>
        </p:txBody>
      </p:sp>
      <p:sp>
        <p:nvSpPr>
          <p:cNvPr id="6" name="Footer Placeholder 5"/>
          <p:cNvSpPr>
            <a:spLocks noGrp="1"/>
          </p:cNvSpPr>
          <p:nvPr>
            <p:ph type="ftr" sz="quarter" idx="11"/>
          </p:nvPr>
        </p:nvSpPr>
        <p:spPr>
          <a:xfrm>
            <a:off x="1097279" y="6446838"/>
            <a:ext cx="6818262" cy="365125"/>
          </a:xfrm>
        </p:spPr>
        <p:txBody>
          <a:bodyPr/>
          <a:lstStyle/>
          <a:p>
            <a:pPr algn="l"/>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5232677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16A0E3C-60E6-4F39-BC55-5F7C224E1F7C}"/>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2108201"/>
            <a:ext cx="10058400" cy="3760891"/>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218426" y="6446838"/>
            <a:ext cx="2584850" cy="365125"/>
          </a:xfrm>
          <a:prstGeom prst="rect">
            <a:avLst/>
          </a:prstGeom>
        </p:spPr>
        <p:txBody>
          <a:bodyPr vert="horz" lIns="91440" tIns="45720" rIns="91440" bIns="45720" rtlCol="0" anchor="ctr"/>
          <a:lstStyle>
            <a:lvl1pPr algn="r">
              <a:defRPr sz="800">
                <a:solidFill>
                  <a:srgbClr val="FFFFFF"/>
                </a:solidFill>
              </a:defRPr>
            </a:lvl1pPr>
          </a:lstStyle>
          <a:p>
            <a:fld id="{62D6E202-B606-4609-B914-27C9371A1F6D}" type="datetime1">
              <a:rPr lang="en-US" smtClean="0"/>
              <a:t>1/15/2025</a:t>
            </a:fld>
            <a:endParaRPr lang="en-US" dirty="0"/>
          </a:p>
        </p:txBody>
      </p:sp>
      <p:sp>
        <p:nvSpPr>
          <p:cNvPr id="5" name="Footer Placeholder 4"/>
          <p:cNvSpPr>
            <a:spLocks noGrp="1"/>
          </p:cNvSpPr>
          <p:nvPr>
            <p:ph type="ftr" sz="quarter" idx="3"/>
          </p:nvPr>
        </p:nvSpPr>
        <p:spPr>
          <a:xfrm>
            <a:off x="1097279" y="6446838"/>
            <a:ext cx="6818262" cy="365125"/>
          </a:xfrm>
          <a:prstGeom prst="rect">
            <a:avLst/>
          </a:prstGeom>
        </p:spPr>
        <p:txBody>
          <a:bodyPr vert="horz" lIns="91440" tIns="45720" rIns="91440" bIns="45720" rtlCol="0" anchor="ctr"/>
          <a:lstStyle>
            <a:lvl1pPr algn="l">
              <a:defRPr sz="80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10993582" y="6446838"/>
            <a:ext cx="780010" cy="365125"/>
          </a:xfrm>
          <a:prstGeom prst="rect">
            <a:avLst/>
          </a:prstGeom>
        </p:spPr>
        <p:txBody>
          <a:bodyPr vert="horz" lIns="91440" tIns="45720" rIns="91440" bIns="45720" rtlCol="0" anchor="ctr"/>
          <a:lstStyle>
            <a:lvl1pPr algn="l">
              <a:defRPr sz="800">
                <a:solidFill>
                  <a:srgbClr val="FFFFFF"/>
                </a:solidFill>
              </a:defRPr>
            </a:lvl1pPr>
          </a:lstStyle>
          <a:p>
            <a:fld id="{3A98EE3D-8CD1-4C3F-BD1C-C98C9596463C}" type="slidenum">
              <a:rPr lang="en-US" smtClean="0"/>
              <a:t>‹#›</a:t>
            </a:fld>
            <a:endParaRPr lang="en-US" dirty="0"/>
          </a:p>
        </p:txBody>
      </p:sp>
      <p:cxnSp>
        <p:nvCxnSpPr>
          <p:cNvPr id="10" name="Straight Connector 9">
            <a:extLst>
              <a:ext uri="{FF2B5EF4-FFF2-40B4-BE49-F238E27FC236}">
                <a16:creationId xmlns:a16="http://schemas.microsoft.com/office/drawing/2014/main" id="{C5025DAC-8B93-4160-B017-3A274A5828C0}"/>
              </a:ext>
            </a:extLst>
          </p:cNvPr>
          <p:cNvCxnSpPr/>
          <p:nvPr/>
        </p:nvCxnSpPr>
        <p:spPr>
          <a:xfrm>
            <a:off x="1193532" y="1897380"/>
            <a:ext cx="996696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34982234"/>
      </p:ext>
    </p:extLst>
  </p:cSld>
  <p:clrMap bg1="lt1" tx1="dk1" bg2="lt2" tx2="dk2" accent1="accent1" accent2="accent2" accent3="accent3" accent4="accent4" accent5="accent5" accent6="accent6" hlink="hlink" folHlink="folHlink"/>
  <p:sldLayoutIdLst>
    <p:sldLayoutId id="2147483748" r:id="rId1"/>
    <p:sldLayoutId id="2147483749" r:id="rId2"/>
    <p:sldLayoutId id="2147483747" r:id="rId3"/>
    <p:sldLayoutId id="2147483743" r:id="rId4"/>
    <p:sldLayoutId id="2147483738" r:id="rId5"/>
    <p:sldLayoutId id="2147483732" r:id="rId6"/>
    <p:sldLayoutId id="2147483733" r:id="rId7"/>
    <p:sldLayoutId id="2147483734" r:id="rId8"/>
    <p:sldLayoutId id="2147483735" r:id="rId9"/>
    <p:sldLayoutId id="2147483736" r:id="rId10"/>
    <p:sldLayoutId id="2147483737" r:id="rId11"/>
  </p:sldLayoutIdLst>
  <p:hf sldNum="0" hdr="0" ftr="0" dt="0"/>
  <p:txStyles>
    <p:title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110000"/>
        </a:lnSpc>
        <a:spcBef>
          <a:spcPts val="1200"/>
        </a:spcBef>
        <a:spcAft>
          <a:spcPts val="200"/>
        </a:spcAft>
        <a:buClr>
          <a:schemeClr val="accent1"/>
        </a:buClr>
        <a:buSzPct val="100000"/>
        <a:buFont typeface="Calibri" panose="020F0502020204030204" pitchFamily="34" charset="0"/>
        <a:buChar char=" "/>
        <a:defRPr sz="19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7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3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3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3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g"/><Relationship Id="rId1" Type="http://schemas.openxmlformats.org/officeDocument/2006/relationships/slideLayout" Target="../slideLayouts/slideLayout8.xml"/><Relationship Id="rId5" Type="http://schemas.openxmlformats.org/officeDocument/2006/relationships/image" Target="../media/image15.jpg"/><Relationship Id="rId4" Type="http://schemas.openxmlformats.org/officeDocument/2006/relationships/image" Target="../media/image14.jpg"/></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g"/><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jpg"/></Relationships>
</file>

<file path=ppt/slides/_rels/slide12.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Layout" Target="../slideLayouts/slideLayout8.xml"/><Relationship Id="rId6" Type="http://schemas.openxmlformats.org/officeDocument/2006/relationships/comments" Target="../comments/comment1.xml"/><Relationship Id="rId5" Type="http://schemas.openxmlformats.org/officeDocument/2006/relationships/image" Target="../media/image24.png"/><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5.xml"/><Relationship Id="rId4" Type="http://schemas.openxmlformats.org/officeDocument/2006/relationships/image" Target="../media/image31.png"/></Relationships>
</file>

<file path=ppt/slides/_rels/slide17.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32.jpg"/><Relationship Id="rId1" Type="http://schemas.openxmlformats.org/officeDocument/2006/relationships/slideLayout" Target="../slideLayouts/slideLayout8.xml"/><Relationship Id="rId4" Type="http://schemas.openxmlformats.org/officeDocument/2006/relationships/image" Target="../media/image34.jp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3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Layout" Target="../slideLayouts/slideLayout8.xml"/><Relationship Id="rId6" Type="http://schemas.openxmlformats.org/officeDocument/2006/relationships/image" Target="../media/image6.jpg"/><Relationship Id="rId5" Type="http://schemas.openxmlformats.org/officeDocument/2006/relationships/image" Target="../media/image5.jpg"/><Relationship Id="rId4" Type="http://schemas.openxmlformats.org/officeDocument/2006/relationships/image" Target="../media/image4.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A9286AD2-18A9-4868-A4E3-7A2097A208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1" cy="68579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8FD68DA-43BA-4508-8DE2-BA9BB7B2FA5B}"/>
              </a:ext>
            </a:extLst>
          </p:cNvPr>
          <p:cNvSpPr>
            <a:spLocks noGrp="1"/>
          </p:cNvSpPr>
          <p:nvPr>
            <p:ph type="ctrTitle"/>
          </p:nvPr>
        </p:nvSpPr>
        <p:spPr>
          <a:xfrm>
            <a:off x="5289754" y="639097"/>
            <a:ext cx="6253317" cy="3686015"/>
          </a:xfrm>
        </p:spPr>
        <p:txBody>
          <a:bodyPr>
            <a:normAutofit/>
          </a:bodyPr>
          <a:lstStyle/>
          <a:p>
            <a:r>
              <a:rPr lang="en-US" sz="8000" dirty="0"/>
              <a:t>How to become a trader ?</a:t>
            </a:r>
          </a:p>
        </p:txBody>
      </p:sp>
      <p:sp>
        <p:nvSpPr>
          <p:cNvPr id="3" name="Subtitle 2">
            <a:extLst>
              <a:ext uri="{FF2B5EF4-FFF2-40B4-BE49-F238E27FC236}">
                <a16:creationId xmlns:a16="http://schemas.microsoft.com/office/drawing/2014/main" id="{A8E9CFF2-3777-4FF4-A759-8491175B0B7C}"/>
              </a:ext>
            </a:extLst>
          </p:cNvPr>
          <p:cNvSpPr>
            <a:spLocks noGrp="1"/>
          </p:cNvSpPr>
          <p:nvPr>
            <p:ph type="subTitle" idx="1"/>
          </p:nvPr>
        </p:nvSpPr>
        <p:spPr>
          <a:xfrm>
            <a:off x="5289753" y="4672739"/>
            <a:ext cx="6269347" cy="1021498"/>
          </a:xfrm>
        </p:spPr>
        <p:txBody>
          <a:bodyPr>
            <a:normAutofit/>
          </a:bodyPr>
          <a:lstStyle/>
          <a:p>
            <a:r>
              <a:rPr lang="en-US" sz="2400" dirty="0">
                <a:solidFill>
                  <a:schemeClr val="tx1">
                    <a:lumMod val="85000"/>
                    <a:lumOff val="15000"/>
                  </a:schemeClr>
                </a:solidFill>
              </a:rPr>
              <a:t>HAMIDREZA KHADEMI</a:t>
            </a:r>
          </a:p>
        </p:txBody>
      </p:sp>
      <p:pic>
        <p:nvPicPr>
          <p:cNvPr id="5" name="Picture 4" descr="A picture containing building, sitting, bench, side&#10;&#10;Description automatically generated">
            <a:extLst>
              <a:ext uri="{FF2B5EF4-FFF2-40B4-BE49-F238E27FC236}">
                <a16:creationId xmlns:a16="http://schemas.microsoft.com/office/drawing/2014/main" id="{282CF6DD-7FE8-4063-9551-1B7BBCE92ABE}"/>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1" y="1"/>
            <a:ext cx="4635315" cy="6857999"/>
          </a:xfrm>
          <a:prstGeom prst="rect">
            <a:avLst/>
          </a:prstGeom>
        </p:spPr>
      </p:pic>
      <p:cxnSp>
        <p:nvCxnSpPr>
          <p:cNvPr id="24" name="Straight Connector 23">
            <a:extLst>
              <a:ext uri="{FF2B5EF4-FFF2-40B4-BE49-F238E27FC236}">
                <a16:creationId xmlns:a16="http://schemas.microsoft.com/office/drawing/2014/main" id="{E7A7CD63-7EC3-44F3-95D0-595C4019FF2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427754" y="4498925"/>
            <a:ext cx="5636107"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437378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a:extLst>
              <a:ext uri="{FF2B5EF4-FFF2-40B4-BE49-F238E27FC236}">
                <a16:creationId xmlns:a16="http://schemas.microsoft.com/office/drawing/2014/main" id="{7807EB0B-67FE-489E-88E4-B22F3C557B24}"/>
              </a:ext>
            </a:extLst>
          </p:cNvPr>
          <p:cNvSpPr>
            <a:spLocks noGrp="1"/>
          </p:cNvSpPr>
          <p:nvPr>
            <p:ph type="title"/>
          </p:nvPr>
        </p:nvSpPr>
        <p:spPr>
          <a:xfrm>
            <a:off x="643466" y="786383"/>
            <a:ext cx="3517567" cy="915957"/>
          </a:xfrm>
        </p:spPr>
        <p:txBody>
          <a:bodyPr anchor="t">
            <a:normAutofit/>
          </a:bodyPr>
          <a:lstStyle/>
          <a:p>
            <a:pPr algn="just" rtl="1"/>
            <a:r>
              <a:rPr lang="fa-IR" sz="2400" dirty="0">
                <a:latin typeface="Nazanin" panose="00000700000000000000" pitchFamily="2" charset="-78"/>
                <a:cs typeface="B Nazanin" panose="00000400000000000000" pitchFamily="2" charset="-78"/>
              </a:rPr>
              <a:t>خواندن چه کتاب هایی برای دانش اقتصاد کلان لازم است ؟</a:t>
            </a:r>
            <a:endParaRPr lang="en-US" sz="2400" dirty="0">
              <a:latin typeface="Nazanin" panose="00000700000000000000" pitchFamily="2" charset="-78"/>
              <a:cs typeface="B Nazanin" panose="00000400000000000000" pitchFamily="2" charset="-78"/>
            </a:endParaRPr>
          </a:p>
        </p:txBody>
      </p:sp>
      <p:pic>
        <p:nvPicPr>
          <p:cNvPr id="25" name="Content Placeholder 24">
            <a:extLst>
              <a:ext uri="{FF2B5EF4-FFF2-40B4-BE49-F238E27FC236}">
                <a16:creationId xmlns:a16="http://schemas.microsoft.com/office/drawing/2014/main" id="{ADE10735-E609-49CD-9455-05926C33D80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713770" y="272794"/>
            <a:ext cx="2093976" cy="3121152"/>
          </a:xfrm>
          <a:prstGeom prst="rect">
            <a:avLst/>
          </a:prstGeom>
          <a:ln>
            <a:noFill/>
          </a:ln>
          <a:effectLst>
            <a:outerShdw blurRad="292100" dist="139700" dir="2700000" algn="tl" rotWithShape="0">
              <a:srgbClr val="333333">
                <a:alpha val="65000"/>
              </a:srgbClr>
            </a:outerShdw>
          </a:effectLst>
        </p:spPr>
      </p:pic>
      <p:sp>
        <p:nvSpPr>
          <p:cNvPr id="23" name="Text Placeholder 22">
            <a:extLst>
              <a:ext uri="{FF2B5EF4-FFF2-40B4-BE49-F238E27FC236}">
                <a16:creationId xmlns:a16="http://schemas.microsoft.com/office/drawing/2014/main" id="{5A4F461A-C039-4EDD-A126-1FE209413137}"/>
              </a:ext>
            </a:extLst>
          </p:cNvPr>
          <p:cNvSpPr>
            <a:spLocks noGrp="1"/>
          </p:cNvSpPr>
          <p:nvPr>
            <p:ph type="body" sz="half" idx="2"/>
          </p:nvPr>
        </p:nvSpPr>
        <p:spPr>
          <a:xfrm>
            <a:off x="204282" y="1702340"/>
            <a:ext cx="4070506" cy="3229583"/>
          </a:xfrm>
        </p:spPr>
        <p:txBody>
          <a:bodyPr>
            <a:normAutofit/>
          </a:bodyPr>
          <a:lstStyle/>
          <a:p>
            <a:pPr algn="r" rtl="1"/>
            <a:r>
              <a:rPr lang="fa-IR" sz="1600" dirty="0">
                <a:cs typeface="B Nazanin" panose="00000400000000000000" pitchFamily="2" charset="-78"/>
              </a:rPr>
              <a:t>شناخت اخبار و تصمیمات اقتصادی که بر تغییر روندهای ارزشگذاری پول‌های فیات موثر هستند.</a:t>
            </a:r>
            <a:endParaRPr lang="en-US" sz="1600" dirty="0">
              <a:cs typeface="B Nazanin" panose="00000400000000000000" pitchFamily="2" charset="-78"/>
            </a:endParaRPr>
          </a:p>
          <a:p>
            <a:pPr algn="r" rtl="1"/>
            <a:r>
              <a:rPr lang="fa-IR" sz="1600" dirty="0">
                <a:cs typeface="B Nazanin" panose="00000400000000000000" pitchFamily="2" charset="-78"/>
              </a:rPr>
              <a:t>اخبار نظامی جهان(جنگ ها )تاثیر گذاری روی فلزات </a:t>
            </a:r>
            <a:endParaRPr lang="en-US" sz="1600" dirty="0">
              <a:cs typeface="B Nazanin" panose="00000400000000000000" pitchFamily="2" charset="-78"/>
            </a:endParaRPr>
          </a:p>
          <a:p>
            <a:pPr algn="r" rtl="1"/>
            <a:r>
              <a:rPr lang="fa-IR" sz="1600" dirty="0">
                <a:cs typeface="B Nazanin" panose="00000400000000000000" pitchFamily="2" charset="-78"/>
              </a:rPr>
              <a:t>شناخت ساختار بلاکچین(بیت کوین و ریپل و ..)و اخبار تاثیر گزار</a:t>
            </a:r>
            <a:endParaRPr lang="en-US" sz="1600" dirty="0">
              <a:cs typeface="B Nazanin" panose="00000400000000000000" pitchFamily="2" charset="-78"/>
            </a:endParaRPr>
          </a:p>
          <a:p>
            <a:pPr algn="r" rtl="1"/>
            <a:r>
              <a:rPr lang="fa-IR" sz="1600" dirty="0">
                <a:cs typeface="B Nazanin" panose="00000400000000000000" pitchFamily="2" charset="-78"/>
              </a:rPr>
              <a:t>نیاز به آشنایی با ساختار پول کاغذی(</a:t>
            </a:r>
            <a:r>
              <a:rPr lang="fa-IR" sz="1600" dirty="0" err="1">
                <a:cs typeface="B Nazanin" panose="00000400000000000000" pitchFamily="2" charset="-78"/>
              </a:rPr>
              <a:t>فیات</a:t>
            </a:r>
            <a:r>
              <a:rPr lang="fa-IR" sz="1600" dirty="0">
                <a:cs typeface="B Nazanin" panose="00000400000000000000" pitchFamily="2" charset="-78"/>
              </a:rPr>
              <a:t> ،تاریخچه شکل گیری پول)</a:t>
            </a:r>
            <a:br>
              <a:rPr lang="fa-IR" sz="1600" dirty="0">
                <a:cs typeface="B Nazanin" panose="00000400000000000000" pitchFamily="2" charset="-78"/>
              </a:rPr>
            </a:br>
            <a:endParaRPr lang="fa-IR" sz="1600" dirty="0">
              <a:cs typeface="B Nazanin" panose="00000400000000000000" pitchFamily="2" charset="-78"/>
            </a:endParaRPr>
          </a:p>
          <a:p>
            <a:pPr algn="r" rtl="1"/>
            <a:r>
              <a:rPr lang="fa-IR" sz="1600" dirty="0">
                <a:cs typeface="B Nazanin" panose="00000400000000000000" pitchFamily="2" charset="-78"/>
              </a:rPr>
              <a:t>پول چیست ؟</a:t>
            </a:r>
          </a:p>
        </p:txBody>
      </p:sp>
      <p:pic>
        <p:nvPicPr>
          <p:cNvPr id="27" name="Picture 26">
            <a:extLst>
              <a:ext uri="{FF2B5EF4-FFF2-40B4-BE49-F238E27FC236}">
                <a16:creationId xmlns:a16="http://schemas.microsoft.com/office/drawing/2014/main" id="{B17D774B-3670-4F92-B237-EAC36F033D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46729" y="272794"/>
            <a:ext cx="2093976" cy="3121152"/>
          </a:xfrm>
          <a:prstGeom prst="rect">
            <a:avLst/>
          </a:prstGeom>
          <a:ln>
            <a:noFill/>
          </a:ln>
          <a:effectLst>
            <a:outerShdw blurRad="292100" dist="139700" dir="2700000" algn="tl" rotWithShape="0">
              <a:srgbClr val="333333">
                <a:alpha val="65000"/>
              </a:srgbClr>
            </a:outerShdw>
          </a:effectLst>
        </p:spPr>
      </p:pic>
      <p:pic>
        <p:nvPicPr>
          <p:cNvPr id="31" name="Picture 30">
            <a:extLst>
              <a:ext uri="{FF2B5EF4-FFF2-40B4-BE49-F238E27FC236}">
                <a16:creationId xmlns:a16="http://schemas.microsoft.com/office/drawing/2014/main" id="{6044CE06-31BF-4726-BC81-F5F7080FB55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54185" y="273510"/>
            <a:ext cx="2093976" cy="3120436"/>
          </a:xfrm>
          <a:prstGeom prst="rect">
            <a:avLst/>
          </a:prstGeom>
          <a:ln>
            <a:noFill/>
          </a:ln>
          <a:effectLst>
            <a:outerShdw blurRad="292100" dist="139700" dir="2700000" algn="tl" rotWithShape="0">
              <a:srgbClr val="333333">
                <a:alpha val="65000"/>
              </a:srgbClr>
            </a:outerShdw>
          </a:effectLst>
        </p:spPr>
      </p:pic>
      <p:pic>
        <p:nvPicPr>
          <p:cNvPr id="3" name="Picture 2">
            <a:extLst>
              <a:ext uri="{FF2B5EF4-FFF2-40B4-BE49-F238E27FC236}">
                <a16:creationId xmlns:a16="http://schemas.microsoft.com/office/drawing/2014/main" id="{E31B4A13-D467-4A68-A01F-C374CD76FA2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13770" y="3532149"/>
            <a:ext cx="2631141" cy="263114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7099616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CA8C66-2F59-468B-A064-4CC43BB0A517}"/>
              </a:ext>
            </a:extLst>
          </p:cNvPr>
          <p:cNvSpPr>
            <a:spLocks noGrp="1"/>
          </p:cNvSpPr>
          <p:nvPr>
            <p:ph type="title"/>
          </p:nvPr>
        </p:nvSpPr>
        <p:spPr>
          <a:xfrm>
            <a:off x="1303506" y="411739"/>
            <a:ext cx="9852174" cy="949420"/>
          </a:xfrm>
        </p:spPr>
        <p:txBody>
          <a:bodyPr/>
          <a:lstStyle/>
          <a:p>
            <a:pPr algn="ctr"/>
            <a:r>
              <a:rPr lang="fa-IR" dirty="0">
                <a:latin typeface="Nazanin" panose="00000700000000000000" pitchFamily="2" charset="-78"/>
                <a:cs typeface="B Nazanin" panose="00000400000000000000" pitchFamily="2" charset="-78"/>
              </a:rPr>
              <a:t>شناخت اخبار تاثیرگزار بازارهای مالی</a:t>
            </a:r>
            <a:endParaRPr lang="en-US" dirty="0">
              <a:latin typeface="Nazanin" panose="00000700000000000000" pitchFamily="2" charset="-78"/>
              <a:cs typeface="B Nazanin" panose="00000400000000000000" pitchFamily="2" charset="-78"/>
            </a:endParaRPr>
          </a:p>
        </p:txBody>
      </p:sp>
      <p:sp>
        <p:nvSpPr>
          <p:cNvPr id="7" name="Content Placeholder 6">
            <a:extLst>
              <a:ext uri="{FF2B5EF4-FFF2-40B4-BE49-F238E27FC236}">
                <a16:creationId xmlns:a16="http://schemas.microsoft.com/office/drawing/2014/main" id="{4B613E92-154C-443B-AD1D-FCCA84D1CDA0}"/>
              </a:ext>
            </a:extLst>
          </p:cNvPr>
          <p:cNvSpPr>
            <a:spLocks noGrp="1"/>
          </p:cNvSpPr>
          <p:nvPr>
            <p:ph idx="1"/>
          </p:nvPr>
        </p:nvSpPr>
        <p:spPr/>
        <p:txBody>
          <a:bodyPr/>
          <a:lstStyle/>
          <a:p>
            <a:pPr algn="r" rtl="1"/>
            <a:r>
              <a:rPr lang="fa-IR" dirty="0"/>
              <a:t>انواع اخبار </a:t>
            </a:r>
          </a:p>
          <a:p>
            <a:pPr algn="r" rtl="1">
              <a:buFont typeface="Arial" panose="020B0604020202020204" pitchFamily="34" charset="0"/>
              <a:buChar char="•"/>
            </a:pPr>
            <a:r>
              <a:rPr lang="fa-IR" dirty="0"/>
              <a:t> </a:t>
            </a:r>
            <a:r>
              <a:rPr lang="en-US" dirty="0"/>
              <a:t>High Impact</a:t>
            </a:r>
          </a:p>
          <a:p>
            <a:pPr algn="r" rtl="1">
              <a:buFont typeface="Arial" panose="020B0604020202020204" pitchFamily="34" charset="0"/>
              <a:buChar char="•"/>
            </a:pPr>
            <a:r>
              <a:rPr lang="en-US" dirty="0"/>
              <a:t>Mid Impact </a:t>
            </a:r>
          </a:p>
          <a:p>
            <a:pPr algn="r" rtl="1">
              <a:buFont typeface="Arial" panose="020B0604020202020204" pitchFamily="34" charset="0"/>
              <a:buChar char="•"/>
            </a:pPr>
            <a:r>
              <a:rPr lang="en-US" dirty="0"/>
              <a:t>Low Impact</a:t>
            </a:r>
            <a:endParaRPr lang="fa-IR" dirty="0"/>
          </a:p>
          <a:p>
            <a:pPr algn="r" rtl="1">
              <a:buFont typeface="Arial" panose="020B0604020202020204" pitchFamily="34" charset="0"/>
              <a:buChar char="•"/>
            </a:pPr>
            <a:r>
              <a:rPr lang="en-US" dirty="0"/>
              <a:t>Bank Holiday</a:t>
            </a:r>
          </a:p>
        </p:txBody>
      </p:sp>
      <p:pic>
        <p:nvPicPr>
          <p:cNvPr id="4" name="Picture 3">
            <a:extLst>
              <a:ext uri="{FF2B5EF4-FFF2-40B4-BE49-F238E27FC236}">
                <a16:creationId xmlns:a16="http://schemas.microsoft.com/office/drawing/2014/main" id="{CED73298-6665-45EE-9DC8-7EDEC450491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7280" y="1940273"/>
            <a:ext cx="4168333" cy="2134186"/>
          </a:xfrm>
          <a:prstGeom prst="rect">
            <a:avLst/>
          </a:prstGeom>
          <a:ln>
            <a:noFill/>
          </a:ln>
          <a:effectLst>
            <a:outerShdw blurRad="292100" dist="139700" dir="2700000" algn="tl" rotWithShape="0">
              <a:srgbClr val="333333">
                <a:alpha val="65000"/>
              </a:srgbClr>
            </a:outerShdw>
          </a:effectLst>
        </p:spPr>
      </p:pic>
      <p:pic>
        <p:nvPicPr>
          <p:cNvPr id="5" name="Picture 4">
            <a:extLst>
              <a:ext uri="{FF2B5EF4-FFF2-40B4-BE49-F238E27FC236}">
                <a16:creationId xmlns:a16="http://schemas.microsoft.com/office/drawing/2014/main" id="{3CACB76C-2BC5-46CA-9D7D-74DF7397A722}"/>
              </a:ext>
            </a:extLst>
          </p:cNvPr>
          <p:cNvPicPr>
            <a:picLocks noChangeAspect="1"/>
          </p:cNvPicPr>
          <p:nvPr/>
        </p:nvPicPr>
        <p:blipFill rotWithShape="1">
          <a:blip r:embed="rId3">
            <a:extLst>
              <a:ext uri="{28A0092B-C50C-407E-A947-70E740481C1C}">
                <a14:useLocalDpi xmlns:a14="http://schemas.microsoft.com/office/drawing/2010/main" val="0"/>
              </a:ext>
            </a:extLst>
          </a:blip>
          <a:srcRect l="26156" t="7320" r="24598" b="9020"/>
          <a:stretch/>
        </p:blipFill>
        <p:spPr>
          <a:xfrm>
            <a:off x="7343676" y="4247661"/>
            <a:ext cx="1993842" cy="2019080"/>
          </a:xfrm>
          <a:prstGeom prst="rect">
            <a:avLst/>
          </a:prstGeom>
          <a:ln>
            <a:noFill/>
          </a:ln>
          <a:effectLst>
            <a:outerShdw blurRad="292100" dist="139700" dir="2700000" algn="tl" rotWithShape="0">
              <a:srgbClr val="333333">
                <a:alpha val="65000"/>
              </a:srgbClr>
            </a:outerShdw>
          </a:effectLst>
        </p:spPr>
      </p:pic>
      <p:pic>
        <p:nvPicPr>
          <p:cNvPr id="8" name="Picture 7">
            <a:extLst>
              <a:ext uri="{FF2B5EF4-FFF2-40B4-BE49-F238E27FC236}">
                <a16:creationId xmlns:a16="http://schemas.microsoft.com/office/drawing/2014/main" id="{A7C945C0-A2C6-4647-BC29-561AD04036D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7280" y="4277372"/>
            <a:ext cx="6201570" cy="1694179"/>
          </a:xfrm>
          <a:prstGeom prst="rect">
            <a:avLst/>
          </a:prstGeom>
        </p:spPr>
      </p:pic>
      <p:pic>
        <p:nvPicPr>
          <p:cNvPr id="10" name="Picture 9">
            <a:extLst>
              <a:ext uri="{FF2B5EF4-FFF2-40B4-BE49-F238E27FC236}">
                <a16:creationId xmlns:a16="http://schemas.microsoft.com/office/drawing/2014/main" id="{6C267124-EDCF-4F3C-A594-DDDD3B5289B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46352" y="5988451"/>
            <a:ext cx="5052498" cy="251482"/>
          </a:xfrm>
          <a:prstGeom prst="rect">
            <a:avLst/>
          </a:prstGeom>
        </p:spPr>
      </p:pic>
      <p:sp>
        <p:nvSpPr>
          <p:cNvPr id="11" name="TextBox 10">
            <a:extLst>
              <a:ext uri="{FF2B5EF4-FFF2-40B4-BE49-F238E27FC236}">
                <a16:creationId xmlns:a16="http://schemas.microsoft.com/office/drawing/2014/main" id="{AE58AA2A-00EC-492A-B8D8-B4DFBC8DE0B9}"/>
              </a:ext>
            </a:extLst>
          </p:cNvPr>
          <p:cNvSpPr txBox="1"/>
          <p:nvPr/>
        </p:nvSpPr>
        <p:spPr>
          <a:xfrm>
            <a:off x="910611" y="5971551"/>
            <a:ext cx="1335741" cy="369332"/>
          </a:xfrm>
          <a:prstGeom prst="rect">
            <a:avLst/>
          </a:prstGeom>
          <a:noFill/>
        </p:spPr>
        <p:txBody>
          <a:bodyPr wrap="square" rtlCol="0">
            <a:spAutoFit/>
          </a:bodyPr>
          <a:lstStyle/>
          <a:p>
            <a:r>
              <a:rPr lang="en-US" dirty="0">
                <a:solidFill>
                  <a:srgbClr val="FF0000"/>
                </a:solidFill>
              </a:rPr>
              <a:t>Low impact</a:t>
            </a:r>
          </a:p>
        </p:txBody>
      </p:sp>
      <p:pic>
        <p:nvPicPr>
          <p:cNvPr id="13" name="Picture 12">
            <a:extLst>
              <a:ext uri="{FF2B5EF4-FFF2-40B4-BE49-F238E27FC236}">
                <a16:creationId xmlns:a16="http://schemas.microsoft.com/office/drawing/2014/main" id="{08C248F9-50E0-4FF4-A3C7-90EB00F7C5B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72400" y="1940273"/>
            <a:ext cx="4065117" cy="213418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5207094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6CCD528-8C34-47E4-B152-D08D293E8869}"/>
              </a:ext>
            </a:extLst>
          </p:cNvPr>
          <p:cNvSpPr>
            <a:spLocks noGrp="1"/>
          </p:cNvSpPr>
          <p:nvPr>
            <p:ph type="title"/>
          </p:nvPr>
        </p:nvSpPr>
        <p:spPr/>
        <p:txBody>
          <a:bodyPr anchor="t"/>
          <a:lstStyle/>
          <a:p>
            <a:r>
              <a:rPr lang="en-US" dirty="0"/>
              <a:t>CRYPTO</a:t>
            </a:r>
          </a:p>
        </p:txBody>
      </p:sp>
      <p:pic>
        <p:nvPicPr>
          <p:cNvPr id="8" name="Content Placeholder 7">
            <a:extLst>
              <a:ext uri="{FF2B5EF4-FFF2-40B4-BE49-F238E27FC236}">
                <a16:creationId xmlns:a16="http://schemas.microsoft.com/office/drawing/2014/main" id="{380A45A9-9FE9-4D7D-8803-9616B61AFA6F}"/>
              </a:ext>
            </a:extLst>
          </p:cNvPr>
          <p:cNvPicPr>
            <a:picLocks noGrp="1" noChangeAspect="1"/>
          </p:cNvPicPr>
          <p:nvPr>
            <p:ph idx="1"/>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600065" y="0"/>
            <a:ext cx="2991870" cy="2137051"/>
          </a:xfrm>
        </p:spPr>
      </p:pic>
      <p:sp>
        <p:nvSpPr>
          <p:cNvPr id="6" name="Text Placeholder 5">
            <a:extLst>
              <a:ext uri="{FF2B5EF4-FFF2-40B4-BE49-F238E27FC236}">
                <a16:creationId xmlns:a16="http://schemas.microsoft.com/office/drawing/2014/main" id="{2E5740CA-C38D-485F-929F-9564FFAE645C}"/>
              </a:ext>
            </a:extLst>
          </p:cNvPr>
          <p:cNvSpPr>
            <a:spLocks noGrp="1"/>
          </p:cNvSpPr>
          <p:nvPr>
            <p:ph type="body" sz="half" idx="2"/>
          </p:nvPr>
        </p:nvSpPr>
        <p:spPr>
          <a:xfrm>
            <a:off x="643466" y="1833370"/>
            <a:ext cx="3517567" cy="3064505"/>
          </a:xfrm>
        </p:spPr>
        <p:txBody>
          <a:bodyPr>
            <a:normAutofit/>
          </a:bodyPr>
          <a:lstStyle/>
          <a:p>
            <a:pPr lvl="1" algn="r" rtl="1"/>
            <a:r>
              <a:rPr lang="en-US" sz="1900" dirty="0">
                <a:solidFill>
                  <a:schemeClr val="bg1"/>
                </a:solidFill>
                <a:latin typeface="Nazanin" panose="00000700000000000000" pitchFamily="2" charset="-78"/>
                <a:cs typeface="B Nazanin" panose="00000400000000000000" pitchFamily="2" charset="-78"/>
              </a:rPr>
              <a:t>COIN MARKET CAP </a:t>
            </a:r>
          </a:p>
          <a:p>
            <a:pPr lvl="1" algn="r" rtl="1"/>
            <a:r>
              <a:rPr lang="en-US" sz="1900" dirty="0">
                <a:solidFill>
                  <a:schemeClr val="bg1"/>
                </a:solidFill>
                <a:latin typeface="Nazanin" panose="00000700000000000000" pitchFamily="2" charset="-78"/>
                <a:cs typeface="B Nazanin" panose="00000400000000000000" pitchFamily="2" charset="-78"/>
              </a:rPr>
              <a:t>WHITE PAPER</a:t>
            </a:r>
            <a:br>
              <a:rPr lang="fa-IR" sz="1900" dirty="0">
                <a:solidFill>
                  <a:schemeClr val="bg1"/>
                </a:solidFill>
                <a:latin typeface="Nazanin" panose="00000700000000000000" pitchFamily="2" charset="-78"/>
                <a:cs typeface="B Nazanin" panose="00000400000000000000" pitchFamily="2" charset="-78"/>
              </a:rPr>
            </a:br>
            <a:r>
              <a:rPr lang="en-US" sz="1900" dirty="0">
                <a:solidFill>
                  <a:schemeClr val="bg1"/>
                </a:solidFill>
                <a:latin typeface="Nazanin" panose="00000700000000000000" pitchFamily="2" charset="-78"/>
                <a:cs typeface="B Nazanin" panose="00000400000000000000" pitchFamily="2" charset="-78"/>
              </a:rPr>
              <a:t>stable coins  </a:t>
            </a:r>
            <a:br>
              <a:rPr lang="en-US" sz="1900" dirty="0">
                <a:solidFill>
                  <a:schemeClr val="bg1"/>
                </a:solidFill>
                <a:latin typeface="Nazanin" panose="00000700000000000000" pitchFamily="2" charset="-78"/>
                <a:cs typeface="B Nazanin" panose="00000400000000000000" pitchFamily="2" charset="-78"/>
              </a:rPr>
            </a:br>
            <a:r>
              <a:rPr lang="fa-IR" sz="1900" dirty="0">
                <a:solidFill>
                  <a:schemeClr val="bg1"/>
                </a:solidFill>
                <a:latin typeface="Nazanin" panose="00000700000000000000" pitchFamily="2" charset="-78"/>
                <a:cs typeface="B Nazanin" panose="00000400000000000000" pitchFamily="2" charset="-78"/>
              </a:rPr>
              <a:t>شناخت آلت کوین ها </a:t>
            </a:r>
          </a:p>
          <a:p>
            <a:pPr lvl="1" algn="r" rtl="1"/>
            <a:r>
              <a:rPr lang="fa-IR" sz="1900" dirty="0">
                <a:solidFill>
                  <a:schemeClr val="bg1"/>
                </a:solidFill>
                <a:latin typeface="Nazanin" panose="00000700000000000000" pitchFamily="2" charset="-78"/>
                <a:cs typeface="B Nazanin" panose="00000400000000000000" pitchFamily="2" charset="-78"/>
              </a:rPr>
              <a:t>شناخت دامیننس ها (شناخت شاخص </a:t>
            </a:r>
            <a:r>
              <a:rPr lang="fa-IR" sz="1900" dirty="0" err="1">
                <a:solidFill>
                  <a:schemeClr val="bg1"/>
                </a:solidFill>
                <a:latin typeface="Nazanin" panose="00000700000000000000" pitchFamily="2" charset="-78"/>
                <a:cs typeface="B Nazanin" panose="00000400000000000000" pitchFamily="2" charset="-78"/>
              </a:rPr>
              <a:t>کریپتو</a:t>
            </a:r>
            <a:r>
              <a:rPr lang="fa-IR" sz="1900" dirty="0">
                <a:solidFill>
                  <a:schemeClr val="bg1"/>
                </a:solidFill>
                <a:latin typeface="Nazanin" panose="00000700000000000000" pitchFamily="2" charset="-78"/>
                <a:cs typeface="B Nazanin" panose="00000400000000000000" pitchFamily="2" charset="-78"/>
              </a:rPr>
              <a:t> مثل </a:t>
            </a:r>
            <a:r>
              <a:rPr lang="fa-IR" sz="1900" dirty="0" err="1">
                <a:solidFill>
                  <a:schemeClr val="bg1"/>
                </a:solidFill>
                <a:latin typeface="Nazanin" panose="00000700000000000000" pitchFamily="2" charset="-78"/>
                <a:cs typeface="B Nazanin" panose="00000400000000000000" pitchFamily="2" charset="-78"/>
              </a:rPr>
              <a:t>توتال،تتر</a:t>
            </a:r>
            <a:r>
              <a:rPr lang="fa-IR" sz="1900" dirty="0">
                <a:solidFill>
                  <a:schemeClr val="bg1"/>
                </a:solidFill>
                <a:latin typeface="Nazanin" panose="00000700000000000000" pitchFamily="2" charset="-78"/>
                <a:cs typeface="B Nazanin" panose="00000400000000000000" pitchFamily="2" charset="-78"/>
              </a:rPr>
              <a:t> و هم بستگی ها)</a:t>
            </a:r>
          </a:p>
          <a:p>
            <a:pPr lvl="1" algn="r" rtl="1"/>
            <a:r>
              <a:rPr lang="fa-IR" sz="1900" dirty="0">
                <a:solidFill>
                  <a:schemeClr val="bg1"/>
                </a:solidFill>
                <a:latin typeface="Nazanin" panose="00000700000000000000" pitchFamily="2" charset="-78"/>
                <a:cs typeface="B Nazanin" panose="00000400000000000000" pitchFamily="2" charset="-78"/>
              </a:rPr>
              <a:t>شاخص ترس و طمع </a:t>
            </a:r>
            <a:br>
              <a:rPr lang="fa-IR" sz="1900" dirty="0">
                <a:solidFill>
                  <a:schemeClr val="bg1"/>
                </a:solidFill>
                <a:latin typeface="Nazanin" panose="00000700000000000000" pitchFamily="2" charset="-78"/>
                <a:cs typeface="B Nazanin" panose="00000400000000000000" pitchFamily="2" charset="-78"/>
              </a:rPr>
            </a:br>
            <a:r>
              <a:rPr lang="fa-IR" sz="1900" dirty="0">
                <a:solidFill>
                  <a:schemeClr val="bg1"/>
                </a:solidFill>
                <a:latin typeface="Nazanin" panose="00000700000000000000" pitchFamily="2" charset="-78"/>
                <a:cs typeface="B Nazanin" panose="00000400000000000000" pitchFamily="2" charset="-78"/>
              </a:rPr>
              <a:t>مارکت کپ </a:t>
            </a:r>
          </a:p>
          <a:p>
            <a:pPr lvl="1" algn="r" rtl="1"/>
            <a:r>
              <a:rPr lang="fa-IR" sz="1900" dirty="0">
                <a:solidFill>
                  <a:schemeClr val="bg1"/>
                </a:solidFill>
                <a:latin typeface="Nazanin" panose="00000700000000000000" pitchFamily="2" charset="-78"/>
                <a:cs typeface="B Nazanin" panose="00000400000000000000" pitchFamily="2" charset="-78"/>
              </a:rPr>
              <a:t>نیاز به دانش مفاهیم عرضه و تقاضا</a:t>
            </a:r>
            <a:endParaRPr lang="en-US" sz="1900" dirty="0">
              <a:solidFill>
                <a:schemeClr val="bg1"/>
              </a:solidFill>
              <a:latin typeface="Nazanin" panose="00000700000000000000" pitchFamily="2" charset="-78"/>
              <a:cs typeface="B Nazanin" panose="00000400000000000000" pitchFamily="2" charset="-78"/>
            </a:endParaRPr>
          </a:p>
          <a:p>
            <a:pPr algn="r"/>
            <a:endParaRPr lang="en-US" dirty="0">
              <a:solidFill>
                <a:schemeClr val="bg1"/>
              </a:solidFill>
            </a:endParaRPr>
          </a:p>
        </p:txBody>
      </p:sp>
      <p:pic>
        <p:nvPicPr>
          <p:cNvPr id="12" name="Picture 11">
            <a:extLst>
              <a:ext uri="{FF2B5EF4-FFF2-40B4-BE49-F238E27FC236}">
                <a16:creationId xmlns:a16="http://schemas.microsoft.com/office/drawing/2014/main" id="{034528B6-3FDB-481B-B6D4-03E61778A65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76090" y="5316071"/>
            <a:ext cx="7498624" cy="1560448"/>
          </a:xfrm>
          <a:prstGeom prst="rect">
            <a:avLst/>
          </a:prstGeom>
        </p:spPr>
      </p:pic>
      <p:pic>
        <p:nvPicPr>
          <p:cNvPr id="14" name="Picture 13">
            <a:extLst>
              <a:ext uri="{FF2B5EF4-FFF2-40B4-BE49-F238E27FC236}">
                <a16:creationId xmlns:a16="http://schemas.microsoft.com/office/drawing/2014/main" id="{EBDF8112-BF44-45A5-8E7C-C486B39C599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07492" y="1498290"/>
            <a:ext cx="7435819" cy="3712913"/>
          </a:xfrm>
          <a:prstGeom prst="rect">
            <a:avLst/>
          </a:prstGeom>
        </p:spPr>
      </p:pic>
    </p:spTree>
    <p:extLst>
      <p:ext uri="{BB962C8B-B14F-4D97-AF65-F5344CB8AC3E}">
        <p14:creationId xmlns:p14="http://schemas.microsoft.com/office/powerpoint/2010/main" val="1061202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C05FBF-8BA7-44B3-A031-77FB1C415756}"/>
              </a:ext>
            </a:extLst>
          </p:cNvPr>
          <p:cNvSpPr>
            <a:spLocks noGrp="1"/>
          </p:cNvSpPr>
          <p:nvPr>
            <p:ph type="title"/>
          </p:nvPr>
        </p:nvSpPr>
        <p:spPr/>
        <p:txBody>
          <a:bodyPr anchor="t">
            <a:normAutofit/>
          </a:bodyPr>
          <a:lstStyle/>
          <a:p>
            <a:r>
              <a:rPr lang="en-US" sz="1800" dirty="0"/>
              <a:t>PRICE ACTION METHODS</a:t>
            </a:r>
          </a:p>
        </p:txBody>
      </p:sp>
      <p:pic>
        <p:nvPicPr>
          <p:cNvPr id="6" name="Content Placeholder 5">
            <a:extLst>
              <a:ext uri="{FF2B5EF4-FFF2-40B4-BE49-F238E27FC236}">
                <a16:creationId xmlns:a16="http://schemas.microsoft.com/office/drawing/2014/main" id="{5A0A5BA4-6132-4EBA-AC48-6B9532FDAF7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016318" y="973015"/>
            <a:ext cx="6838644" cy="4434647"/>
          </a:xfrm>
        </p:spPr>
      </p:pic>
      <p:sp>
        <p:nvSpPr>
          <p:cNvPr id="4" name="Text Placeholder 3">
            <a:extLst>
              <a:ext uri="{FF2B5EF4-FFF2-40B4-BE49-F238E27FC236}">
                <a16:creationId xmlns:a16="http://schemas.microsoft.com/office/drawing/2014/main" id="{5CE99DFF-1331-491A-9AFF-429629F8B201}"/>
              </a:ext>
            </a:extLst>
          </p:cNvPr>
          <p:cNvSpPr>
            <a:spLocks noGrp="1"/>
          </p:cNvSpPr>
          <p:nvPr>
            <p:ph type="body" sz="half" idx="2"/>
          </p:nvPr>
        </p:nvSpPr>
        <p:spPr>
          <a:xfrm>
            <a:off x="580712" y="1680415"/>
            <a:ext cx="3517567" cy="3743232"/>
          </a:xfrm>
        </p:spPr>
        <p:txBody>
          <a:bodyPr>
            <a:normAutofit fontScale="62500" lnSpcReduction="20000"/>
          </a:bodyPr>
          <a:lstStyle/>
          <a:p>
            <a:r>
              <a:rPr lang="en-US" dirty="0"/>
              <a:t>KNOW CANDLE STICK </a:t>
            </a:r>
          </a:p>
          <a:p>
            <a:r>
              <a:rPr lang="en-US" dirty="0"/>
              <a:t>FRACTAL TIME</a:t>
            </a:r>
          </a:p>
          <a:p>
            <a:r>
              <a:rPr lang="en-US" dirty="0"/>
              <a:t>CLASSIC PATERN(TREND LINE,HEAD AND SHOLDER… )</a:t>
            </a:r>
          </a:p>
          <a:p>
            <a:r>
              <a:rPr lang="en-US" dirty="0"/>
              <a:t>RTM</a:t>
            </a:r>
            <a:r>
              <a:rPr lang="fa-IR" dirty="0"/>
              <a:t>)</a:t>
            </a:r>
            <a:r>
              <a:rPr lang="en-US" dirty="0"/>
              <a:t> QM,BASE, SPIKE,CHANEL,TRADING RANGE, FTR)</a:t>
            </a:r>
          </a:p>
          <a:p>
            <a:r>
              <a:rPr lang="en-US" dirty="0"/>
              <a:t>SUPPLY AND DEMAND(LIQUDITY)</a:t>
            </a:r>
          </a:p>
          <a:p>
            <a:r>
              <a:rPr lang="en-US" dirty="0"/>
              <a:t>SMART MONEY(BOS,CHOCH)</a:t>
            </a:r>
          </a:p>
          <a:p>
            <a:r>
              <a:rPr lang="en-US" dirty="0"/>
              <a:t>ICT( AMD,MMXM) </a:t>
            </a:r>
          </a:p>
          <a:p>
            <a:r>
              <a:rPr lang="en-US" dirty="0">
                <a:solidFill>
                  <a:schemeClr val="accent3"/>
                </a:solidFill>
              </a:rPr>
              <a:t>TIME IS A KEY POINT</a:t>
            </a:r>
          </a:p>
          <a:p>
            <a:r>
              <a:rPr lang="en-US" dirty="0">
                <a:solidFill>
                  <a:schemeClr val="accent3"/>
                </a:solidFill>
              </a:rPr>
              <a:t>ORDER FLOW APPLIACTION(FOOT PRINT)</a:t>
            </a:r>
          </a:p>
          <a:p>
            <a:r>
              <a:rPr lang="en-US" dirty="0">
                <a:solidFill>
                  <a:schemeClr val="accent3"/>
                </a:solidFill>
              </a:rPr>
              <a:t>LIQUIDITY</a:t>
            </a:r>
          </a:p>
          <a:p>
            <a:r>
              <a:rPr lang="en-US" dirty="0">
                <a:solidFill>
                  <a:schemeClr val="accent3"/>
                </a:solidFill>
              </a:rPr>
              <a:t>HOW ONE CANDLE IS FORMED (1H,DAILY,WEEKLY PROFILE)</a:t>
            </a:r>
          </a:p>
        </p:txBody>
      </p:sp>
    </p:spTree>
    <p:extLst>
      <p:ext uri="{BB962C8B-B14F-4D97-AF65-F5344CB8AC3E}">
        <p14:creationId xmlns:p14="http://schemas.microsoft.com/office/powerpoint/2010/main" val="8675254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05086E-D196-4E12-ACC4-E22DF033B9E0}"/>
              </a:ext>
            </a:extLst>
          </p:cNvPr>
          <p:cNvSpPr>
            <a:spLocks noGrp="1"/>
          </p:cNvSpPr>
          <p:nvPr>
            <p:ph type="title"/>
          </p:nvPr>
        </p:nvSpPr>
        <p:spPr/>
        <p:txBody>
          <a:bodyPr anchor="t">
            <a:normAutofit/>
          </a:bodyPr>
          <a:lstStyle/>
          <a:p>
            <a:r>
              <a:rPr lang="en-US" sz="3200" dirty="0"/>
              <a:t>MANIPULATION IN MARKETS</a:t>
            </a:r>
          </a:p>
        </p:txBody>
      </p:sp>
      <p:pic>
        <p:nvPicPr>
          <p:cNvPr id="5" name="A good year stock market scene">
            <a:hlinkClick r:id="" action="ppaction://media"/>
            <a:extLst>
              <a:ext uri="{FF2B5EF4-FFF2-40B4-BE49-F238E27FC236}">
                <a16:creationId xmlns:a16="http://schemas.microsoft.com/office/drawing/2014/main" id="{E17DC86A-EB58-4301-9280-2C640FE750EB}"/>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4688399" y="786383"/>
            <a:ext cx="7332776" cy="4583476"/>
          </a:xfrm>
          <a:prstGeom prst="rect">
            <a:avLst/>
          </a:prstGeom>
          <a:ln>
            <a:noFill/>
          </a:ln>
          <a:effectLst>
            <a:outerShdw blurRad="292100" dist="139700" dir="2700000" algn="tl" rotWithShape="0">
              <a:srgbClr val="333333">
                <a:alpha val="65000"/>
              </a:srgbClr>
            </a:outerShdw>
          </a:effectLst>
        </p:spPr>
      </p:pic>
      <p:sp>
        <p:nvSpPr>
          <p:cNvPr id="4" name="Text Placeholder 3">
            <a:extLst>
              <a:ext uri="{FF2B5EF4-FFF2-40B4-BE49-F238E27FC236}">
                <a16:creationId xmlns:a16="http://schemas.microsoft.com/office/drawing/2014/main" id="{9243E2A5-ACBE-4318-9B72-2D6E21C8C180}"/>
              </a:ext>
            </a:extLst>
          </p:cNvPr>
          <p:cNvSpPr>
            <a:spLocks noGrp="1"/>
          </p:cNvSpPr>
          <p:nvPr>
            <p:ph type="body" sz="half" idx="2"/>
          </p:nvPr>
        </p:nvSpPr>
        <p:spPr/>
        <p:txBody>
          <a:bodyPr/>
          <a:lstStyle/>
          <a:p>
            <a:r>
              <a:rPr lang="en-US" dirty="0"/>
              <a:t>MANIPULATION DAY IN NEW YORK TIME WAS CREAT BETWEEN 9:30 TO 12:00 IN REGULAR DAY. </a:t>
            </a:r>
            <a:br>
              <a:rPr lang="en-US" dirty="0"/>
            </a:br>
            <a:r>
              <a:rPr lang="en-US" dirty="0"/>
              <a:t>IN HIGH IMPACT NEWS DAY USE TIME OF RELEASE NEWS FOR MANIPULATION .</a:t>
            </a:r>
          </a:p>
        </p:txBody>
      </p:sp>
    </p:spTree>
    <p:extLst>
      <p:ext uri="{BB962C8B-B14F-4D97-AF65-F5344CB8AC3E}">
        <p14:creationId xmlns:p14="http://schemas.microsoft.com/office/powerpoint/2010/main" val="42283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715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E770056-4756-47FE-B6DE-5BEDB2670374}"/>
              </a:ext>
            </a:extLst>
          </p:cNvPr>
          <p:cNvSpPr>
            <a:spLocks noGrp="1"/>
          </p:cNvSpPr>
          <p:nvPr>
            <p:ph type="title"/>
          </p:nvPr>
        </p:nvSpPr>
        <p:spPr/>
        <p:txBody>
          <a:bodyPr>
            <a:normAutofit/>
          </a:bodyPr>
          <a:lstStyle/>
          <a:p>
            <a:r>
              <a:rPr lang="en-US" sz="3600" dirty="0"/>
              <a:t>SEASONALITY CHARTS AND ALGORITHM</a:t>
            </a:r>
          </a:p>
        </p:txBody>
      </p:sp>
      <p:sp>
        <p:nvSpPr>
          <p:cNvPr id="6" name="Text Placeholder 5">
            <a:extLst>
              <a:ext uri="{FF2B5EF4-FFF2-40B4-BE49-F238E27FC236}">
                <a16:creationId xmlns:a16="http://schemas.microsoft.com/office/drawing/2014/main" id="{67DCAA54-D28A-4546-ADD4-747B4714EDBD}"/>
              </a:ext>
            </a:extLst>
          </p:cNvPr>
          <p:cNvSpPr>
            <a:spLocks noGrp="1"/>
          </p:cNvSpPr>
          <p:nvPr>
            <p:ph type="body" idx="1"/>
          </p:nvPr>
        </p:nvSpPr>
        <p:spPr/>
        <p:txBody>
          <a:bodyPr>
            <a:normAutofit lnSpcReduction="10000"/>
          </a:bodyPr>
          <a:lstStyle/>
          <a:p>
            <a:r>
              <a:rPr lang="en-US" dirty="0"/>
              <a:t>SESONALITY COMPARE 10Y,5Y,1Y</a:t>
            </a:r>
            <a:br>
              <a:rPr lang="en-US" dirty="0"/>
            </a:br>
            <a:r>
              <a:rPr lang="en-US" dirty="0"/>
              <a:t>SMT METHOD</a:t>
            </a:r>
          </a:p>
        </p:txBody>
      </p:sp>
      <p:pic>
        <p:nvPicPr>
          <p:cNvPr id="11" name="Content Placeholder 10">
            <a:extLst>
              <a:ext uri="{FF2B5EF4-FFF2-40B4-BE49-F238E27FC236}">
                <a16:creationId xmlns:a16="http://schemas.microsoft.com/office/drawing/2014/main" id="{93F7AFA4-3355-4909-8BB1-FFC20298EA90}"/>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1096963" y="3131443"/>
            <a:ext cx="4640262" cy="2563614"/>
          </a:xfrm>
        </p:spPr>
      </p:pic>
      <p:sp>
        <p:nvSpPr>
          <p:cNvPr id="8" name="Text Placeholder 7">
            <a:extLst>
              <a:ext uri="{FF2B5EF4-FFF2-40B4-BE49-F238E27FC236}">
                <a16:creationId xmlns:a16="http://schemas.microsoft.com/office/drawing/2014/main" id="{F2BF621D-20DB-4B8C-9897-93BB7F71A85E}"/>
              </a:ext>
            </a:extLst>
          </p:cNvPr>
          <p:cNvSpPr>
            <a:spLocks noGrp="1"/>
          </p:cNvSpPr>
          <p:nvPr>
            <p:ph type="body" sz="quarter" idx="3"/>
          </p:nvPr>
        </p:nvSpPr>
        <p:spPr/>
        <p:txBody>
          <a:bodyPr>
            <a:normAutofit lnSpcReduction="10000"/>
          </a:bodyPr>
          <a:lstStyle/>
          <a:p>
            <a:r>
              <a:rPr lang="en-US" dirty="0"/>
              <a:t>MARKET MAKER MODEL  ALGORITHM</a:t>
            </a:r>
          </a:p>
        </p:txBody>
      </p:sp>
      <p:pic>
        <p:nvPicPr>
          <p:cNvPr id="13" name="Content Placeholder 12">
            <a:extLst>
              <a:ext uri="{FF2B5EF4-FFF2-40B4-BE49-F238E27FC236}">
                <a16:creationId xmlns:a16="http://schemas.microsoft.com/office/drawing/2014/main" id="{51BADE24-EFC5-4A08-8AF8-177157C5D2A8}"/>
              </a:ext>
            </a:extLst>
          </p:cNvPr>
          <p:cNvPicPr>
            <a:picLocks noGrp="1" noChangeAspect="1"/>
          </p:cNvPicPr>
          <p:nvPr>
            <p:ph sz="quarter" idx="4"/>
          </p:nvPr>
        </p:nvPicPr>
        <p:blipFill>
          <a:blip r:embed="rId3">
            <a:extLst>
              <a:ext uri="{28A0092B-C50C-407E-A947-70E740481C1C}">
                <a14:useLocalDpi xmlns:a14="http://schemas.microsoft.com/office/drawing/2010/main" val="0"/>
              </a:ext>
            </a:extLst>
          </a:blip>
          <a:stretch>
            <a:fillRect/>
          </a:stretch>
        </p:blipFill>
        <p:spPr>
          <a:xfrm>
            <a:off x="6516688" y="3151230"/>
            <a:ext cx="4638675" cy="2524040"/>
          </a:xfrm>
        </p:spPr>
      </p:pic>
    </p:spTree>
    <p:extLst>
      <p:ext uri="{BB962C8B-B14F-4D97-AF65-F5344CB8AC3E}">
        <p14:creationId xmlns:p14="http://schemas.microsoft.com/office/powerpoint/2010/main" val="23436524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BAEF58-4BC8-4B54-AF31-0AD65A483D5E}"/>
              </a:ext>
            </a:extLst>
          </p:cNvPr>
          <p:cNvSpPr>
            <a:spLocks noGrp="1"/>
          </p:cNvSpPr>
          <p:nvPr>
            <p:ph type="title"/>
          </p:nvPr>
        </p:nvSpPr>
        <p:spPr/>
        <p:txBody>
          <a:bodyPr/>
          <a:lstStyle/>
          <a:p>
            <a:r>
              <a:rPr lang="en-US" dirty="0"/>
              <a:t>Money Management</a:t>
            </a:r>
          </a:p>
        </p:txBody>
      </p:sp>
      <p:sp>
        <p:nvSpPr>
          <p:cNvPr id="3" name="Text Placeholder 2">
            <a:extLst>
              <a:ext uri="{FF2B5EF4-FFF2-40B4-BE49-F238E27FC236}">
                <a16:creationId xmlns:a16="http://schemas.microsoft.com/office/drawing/2014/main" id="{FFBCF34F-0D77-4EAC-BA0A-9F8315EA177F}"/>
              </a:ext>
            </a:extLst>
          </p:cNvPr>
          <p:cNvSpPr>
            <a:spLocks noGrp="1"/>
          </p:cNvSpPr>
          <p:nvPr>
            <p:ph type="body" idx="1"/>
          </p:nvPr>
        </p:nvSpPr>
        <p:spPr>
          <a:xfrm>
            <a:off x="1097280" y="2003994"/>
            <a:ext cx="4639736" cy="736282"/>
          </a:xfrm>
        </p:spPr>
        <p:txBody>
          <a:bodyPr/>
          <a:lstStyle/>
          <a:p>
            <a:r>
              <a:rPr lang="en-US" dirty="0"/>
              <a:t>RISK TO REWARD</a:t>
            </a:r>
          </a:p>
        </p:txBody>
      </p:sp>
      <p:pic>
        <p:nvPicPr>
          <p:cNvPr id="8" name="Content Placeholder 7">
            <a:extLst>
              <a:ext uri="{FF2B5EF4-FFF2-40B4-BE49-F238E27FC236}">
                <a16:creationId xmlns:a16="http://schemas.microsoft.com/office/drawing/2014/main" id="{E09E78D6-5B2F-4B1D-8285-98C10A40947D}"/>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1096754" y="2830826"/>
            <a:ext cx="4640262" cy="2573798"/>
          </a:xfrm>
        </p:spPr>
      </p:pic>
      <p:pic>
        <p:nvPicPr>
          <p:cNvPr id="10" name="Content Placeholder 9">
            <a:extLst>
              <a:ext uri="{FF2B5EF4-FFF2-40B4-BE49-F238E27FC236}">
                <a16:creationId xmlns:a16="http://schemas.microsoft.com/office/drawing/2014/main" id="{2DA314D1-6547-4B34-9906-CD1E64C77B8F}"/>
              </a:ext>
            </a:extLst>
          </p:cNvPr>
          <p:cNvPicPr>
            <a:picLocks noGrp="1" noChangeAspect="1"/>
          </p:cNvPicPr>
          <p:nvPr>
            <p:ph sz="quarter" idx="4"/>
          </p:nvPr>
        </p:nvPicPr>
        <p:blipFill>
          <a:blip r:embed="rId3">
            <a:extLst>
              <a:ext uri="{28A0092B-C50C-407E-A947-70E740481C1C}">
                <a14:useLocalDpi xmlns:a14="http://schemas.microsoft.com/office/drawing/2010/main" val="0"/>
              </a:ext>
            </a:extLst>
          </a:blip>
          <a:stretch>
            <a:fillRect/>
          </a:stretch>
        </p:blipFill>
        <p:spPr>
          <a:xfrm>
            <a:off x="5962211" y="3592808"/>
            <a:ext cx="5568732" cy="1811816"/>
          </a:xfrm>
        </p:spPr>
      </p:pic>
      <p:pic>
        <p:nvPicPr>
          <p:cNvPr id="12" name="Picture 11">
            <a:extLst>
              <a:ext uri="{FF2B5EF4-FFF2-40B4-BE49-F238E27FC236}">
                <a16:creationId xmlns:a16="http://schemas.microsoft.com/office/drawing/2014/main" id="{33603806-361E-461F-9068-76555801E17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31068" y="2047169"/>
            <a:ext cx="2504379" cy="1450757"/>
          </a:xfrm>
          <a:prstGeom prst="rect">
            <a:avLst/>
          </a:prstGeom>
        </p:spPr>
      </p:pic>
    </p:spTree>
    <p:extLst>
      <p:ext uri="{BB962C8B-B14F-4D97-AF65-F5344CB8AC3E}">
        <p14:creationId xmlns:p14="http://schemas.microsoft.com/office/powerpoint/2010/main" val="338120233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B977FA2-EDCB-4B90-93CC-1BA2371C6553}"/>
              </a:ext>
            </a:extLst>
          </p:cNvPr>
          <p:cNvSpPr>
            <a:spLocks noGrp="1"/>
          </p:cNvSpPr>
          <p:nvPr>
            <p:ph type="title"/>
          </p:nvPr>
        </p:nvSpPr>
        <p:spPr/>
        <p:txBody>
          <a:bodyPr anchor="t"/>
          <a:lstStyle/>
          <a:p>
            <a:r>
              <a:rPr lang="en-US" dirty="0"/>
              <a:t>MIDNSET</a:t>
            </a:r>
          </a:p>
        </p:txBody>
      </p:sp>
      <p:pic>
        <p:nvPicPr>
          <p:cNvPr id="11" name="Content Placeholder 10">
            <a:extLst>
              <a:ext uri="{FF2B5EF4-FFF2-40B4-BE49-F238E27FC236}">
                <a16:creationId xmlns:a16="http://schemas.microsoft.com/office/drawing/2014/main" id="{0CE4E42C-52A6-4B5E-8A62-D894F869441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860803" y="282146"/>
            <a:ext cx="1826867" cy="276090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9" name="Text Placeholder 8">
            <a:extLst>
              <a:ext uri="{FF2B5EF4-FFF2-40B4-BE49-F238E27FC236}">
                <a16:creationId xmlns:a16="http://schemas.microsoft.com/office/drawing/2014/main" id="{C2220D99-BFFA-44D1-AAF1-70E8490CCBDE}"/>
              </a:ext>
            </a:extLst>
          </p:cNvPr>
          <p:cNvSpPr>
            <a:spLocks noGrp="1"/>
          </p:cNvSpPr>
          <p:nvPr>
            <p:ph type="body" sz="half" idx="2"/>
          </p:nvPr>
        </p:nvSpPr>
        <p:spPr/>
        <p:txBody>
          <a:bodyPr/>
          <a:lstStyle/>
          <a:p>
            <a:r>
              <a:rPr lang="en-US" dirty="0"/>
              <a:t>DISCIPLINE</a:t>
            </a:r>
          </a:p>
          <a:p>
            <a:r>
              <a:rPr lang="en-US" dirty="0"/>
              <a:t>HABITS</a:t>
            </a:r>
          </a:p>
          <a:p>
            <a:r>
              <a:rPr lang="en-US" dirty="0"/>
              <a:t>EMOTION CONTROL</a:t>
            </a:r>
          </a:p>
          <a:p>
            <a:r>
              <a:rPr lang="en-US" dirty="0"/>
              <a:t>EXPERIENCE</a:t>
            </a:r>
          </a:p>
          <a:p>
            <a:r>
              <a:rPr lang="en-US" dirty="0"/>
              <a:t>JURNAL TRADING</a:t>
            </a:r>
          </a:p>
          <a:p>
            <a:endParaRPr lang="en-US" dirty="0"/>
          </a:p>
        </p:txBody>
      </p:sp>
      <p:pic>
        <p:nvPicPr>
          <p:cNvPr id="13" name="Picture 12">
            <a:extLst>
              <a:ext uri="{FF2B5EF4-FFF2-40B4-BE49-F238E27FC236}">
                <a16:creationId xmlns:a16="http://schemas.microsoft.com/office/drawing/2014/main" id="{F88CF7C7-EC97-4D9D-A918-934F5DBDB54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82013" y="282146"/>
            <a:ext cx="1778022" cy="276090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5" name="Picture 14">
            <a:extLst>
              <a:ext uri="{FF2B5EF4-FFF2-40B4-BE49-F238E27FC236}">
                <a16:creationId xmlns:a16="http://schemas.microsoft.com/office/drawing/2014/main" id="{5DA7C7F7-FD0E-4565-877A-41B79437CFF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54379" y="219168"/>
            <a:ext cx="1843367" cy="282388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0366852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D6AC11-BA2E-44DE-89C3-6BF41C034081}"/>
              </a:ext>
            </a:extLst>
          </p:cNvPr>
          <p:cNvSpPr>
            <a:spLocks noGrp="1"/>
          </p:cNvSpPr>
          <p:nvPr>
            <p:ph type="title"/>
          </p:nvPr>
        </p:nvSpPr>
        <p:spPr>
          <a:xfrm>
            <a:off x="569717" y="936961"/>
            <a:ext cx="2978151" cy="899542"/>
          </a:xfrm>
        </p:spPr>
        <p:txBody>
          <a:bodyPr anchor="t"/>
          <a:lstStyle/>
          <a:p>
            <a:pPr algn="r" rtl="1"/>
            <a:r>
              <a:rPr lang="fa-IR" dirty="0">
                <a:cs typeface="B Nazanin" panose="00000400000000000000" pitchFamily="2" charset="-78"/>
              </a:rPr>
              <a:t>پرسش و پاسخ </a:t>
            </a:r>
            <a:endParaRPr lang="en-US" dirty="0">
              <a:cs typeface="B Nazanin" panose="00000400000000000000" pitchFamily="2" charset="-78"/>
            </a:endParaRPr>
          </a:p>
        </p:txBody>
      </p:sp>
      <p:pic>
        <p:nvPicPr>
          <p:cNvPr id="5" name="video_2025-01-14_15-17-03">
            <a:hlinkClick r:id="" action="ppaction://media"/>
            <a:extLst>
              <a:ext uri="{FF2B5EF4-FFF2-40B4-BE49-F238E27FC236}">
                <a16:creationId xmlns:a16="http://schemas.microsoft.com/office/drawing/2014/main" id="{C29BF9E4-7886-4109-8C84-C3B5D78ECB1F}"/>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6934200" y="812800"/>
            <a:ext cx="2978150" cy="5294313"/>
          </a:xfrm>
        </p:spPr>
      </p:pic>
      <p:sp>
        <p:nvSpPr>
          <p:cNvPr id="4" name="Text Placeholder 3">
            <a:extLst>
              <a:ext uri="{FF2B5EF4-FFF2-40B4-BE49-F238E27FC236}">
                <a16:creationId xmlns:a16="http://schemas.microsoft.com/office/drawing/2014/main" id="{4645CECA-6F5D-48F6-AD83-06AA46255422}"/>
              </a:ext>
            </a:extLst>
          </p:cNvPr>
          <p:cNvSpPr>
            <a:spLocks noGrp="1"/>
          </p:cNvSpPr>
          <p:nvPr>
            <p:ph type="body" sz="half" idx="2"/>
          </p:nvPr>
        </p:nvSpPr>
        <p:spPr>
          <a:xfrm>
            <a:off x="569717" y="4730946"/>
            <a:ext cx="3199008" cy="1376167"/>
          </a:xfrm>
        </p:spPr>
        <p:txBody>
          <a:bodyPr>
            <a:normAutofit/>
          </a:bodyPr>
          <a:lstStyle/>
          <a:p>
            <a:pPr algn="ctr"/>
            <a:r>
              <a:rPr lang="fa-IR" sz="2800" dirty="0">
                <a:cs typeface="B Nazanin" panose="00000400000000000000" pitchFamily="2" charset="-78"/>
              </a:rPr>
              <a:t>سپاس از توجه شما </a:t>
            </a:r>
            <a:endParaRPr lang="en-US" sz="2800" dirty="0">
              <a:cs typeface="B Nazanin" panose="00000400000000000000" pitchFamily="2" charset="-78"/>
            </a:endParaRPr>
          </a:p>
        </p:txBody>
      </p:sp>
    </p:spTree>
    <p:extLst>
      <p:ext uri="{BB962C8B-B14F-4D97-AF65-F5344CB8AC3E}">
        <p14:creationId xmlns:p14="http://schemas.microsoft.com/office/powerpoint/2010/main" val="4174539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66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7" name="Rectangle 46">
            <a:extLst>
              <a:ext uri="{FF2B5EF4-FFF2-40B4-BE49-F238E27FC236}">
                <a16:creationId xmlns:a16="http://schemas.microsoft.com/office/drawing/2014/main" id="{FBDCECDC-EEE3-4128-AA5E-82A8C08796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07"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AB2EA78-AEB3-469B-9025-3B17201A457B}"/>
              </a:ext>
            </a:extLst>
          </p:cNvPr>
          <p:cNvSpPr>
            <a:spLocks noGrp="1"/>
          </p:cNvSpPr>
          <p:nvPr>
            <p:ph type="ctrTitle"/>
          </p:nvPr>
        </p:nvSpPr>
        <p:spPr>
          <a:xfrm>
            <a:off x="651753" y="758952"/>
            <a:ext cx="10865796" cy="3892168"/>
          </a:xfrm>
        </p:spPr>
        <p:txBody>
          <a:bodyPr numCol="1" anchor="ctr">
            <a:noAutofit/>
          </a:bodyPr>
          <a:lstStyle/>
          <a:p>
            <a:pPr algn="just" rtl="1" fontAlgn="base"/>
            <a:r>
              <a:rPr lang="fa-IR" sz="3200" dirty="0">
                <a:cs typeface="B Nazanin" panose="00000400000000000000" pitchFamily="2" charset="-78"/>
              </a:rPr>
              <a:t>بازارها غیرقابل پیش‌بینی هستند و هیچکس </a:t>
            </a:r>
            <a:r>
              <a:rPr lang="fa-IR" sz="3200" dirty="0" err="1">
                <a:cs typeface="B Nazanin" panose="00000400000000000000" pitchFamily="2" charset="-78"/>
              </a:rPr>
              <a:t>نمی</a:t>
            </a:r>
            <a:r>
              <a:rPr lang="fa-IR" sz="3200" dirty="0">
                <a:cs typeface="B Nazanin" panose="00000400000000000000" pitchFamily="2" charset="-78"/>
              </a:rPr>
              <a:t>‌‌‌‌تواند آینده را با قطعیت پیش‌‌بینی</a:t>
            </a:r>
            <a:r>
              <a:rPr lang="en-US" sz="3200" dirty="0">
                <a:cs typeface="B Nazanin" panose="00000400000000000000" pitchFamily="2" charset="-78"/>
              </a:rPr>
              <a:t> </a:t>
            </a:r>
            <a:r>
              <a:rPr lang="fa-IR" sz="3200" dirty="0">
                <a:cs typeface="B Nazanin" panose="00000400000000000000" pitchFamily="2" charset="-78"/>
              </a:rPr>
              <a:t>کند.</a:t>
            </a:r>
            <a:br>
              <a:rPr lang="fa-IR" sz="3200" dirty="0">
                <a:cs typeface="B Nazanin" panose="00000400000000000000" pitchFamily="2" charset="-78"/>
              </a:rPr>
            </a:br>
            <a:r>
              <a:rPr lang="fa-IR" sz="3200" dirty="0">
                <a:cs typeface="B Nazanin" panose="00000400000000000000" pitchFamily="2" charset="-78"/>
              </a:rPr>
              <a:t>معامله‌گران باید یاد بگیرند که با احتمال‌ها کار کنند، نه با پیش‌‌بینی‌‌های قطعی.</a:t>
            </a:r>
          </a:p>
        </p:txBody>
      </p:sp>
      <p:sp>
        <p:nvSpPr>
          <p:cNvPr id="49" name="Rectangle 48">
            <a:extLst>
              <a:ext uri="{FF2B5EF4-FFF2-40B4-BE49-F238E27FC236}">
                <a16:creationId xmlns:a16="http://schemas.microsoft.com/office/drawing/2014/main" id="{4260EDE0-989C-4E16-AF94-F652294D82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07" y="4953000"/>
            <a:ext cx="12188952" cy="1905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Subtitle 2">
            <a:extLst>
              <a:ext uri="{FF2B5EF4-FFF2-40B4-BE49-F238E27FC236}">
                <a16:creationId xmlns:a16="http://schemas.microsoft.com/office/drawing/2014/main" id="{255E1F2F-E259-4EA8-9FFD-3A10AF541859}"/>
              </a:ext>
            </a:extLst>
          </p:cNvPr>
          <p:cNvSpPr>
            <a:spLocks noGrp="1"/>
          </p:cNvSpPr>
          <p:nvPr>
            <p:ph type="subTitle" idx="1"/>
          </p:nvPr>
        </p:nvSpPr>
        <p:spPr>
          <a:xfrm>
            <a:off x="1100051" y="5225240"/>
            <a:ext cx="10058400" cy="1143000"/>
          </a:xfrm>
        </p:spPr>
        <p:txBody>
          <a:bodyPr>
            <a:normAutofit/>
          </a:bodyPr>
          <a:lstStyle/>
          <a:p>
            <a:r>
              <a:rPr lang="en-US" dirty="0">
                <a:solidFill>
                  <a:srgbClr val="FFFFFF"/>
                </a:solidFill>
              </a:rPr>
              <a:t>Mark </a:t>
            </a:r>
            <a:r>
              <a:rPr lang="en-US" dirty="0" err="1">
                <a:solidFill>
                  <a:srgbClr val="FFFFFF"/>
                </a:solidFill>
              </a:rPr>
              <a:t>douglas</a:t>
            </a:r>
            <a:endParaRPr lang="en-US" dirty="0">
              <a:solidFill>
                <a:srgbClr val="FFFFFF"/>
              </a:solidFill>
            </a:endParaRPr>
          </a:p>
        </p:txBody>
      </p:sp>
    </p:spTree>
    <p:extLst>
      <p:ext uri="{BB962C8B-B14F-4D97-AF65-F5344CB8AC3E}">
        <p14:creationId xmlns:p14="http://schemas.microsoft.com/office/powerpoint/2010/main" val="1917146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716DD5F-2F89-4587-B896-C5FBD8F40123}"/>
              </a:ext>
            </a:extLst>
          </p:cNvPr>
          <p:cNvSpPr>
            <a:spLocks noGrp="1"/>
          </p:cNvSpPr>
          <p:nvPr>
            <p:ph type="title"/>
          </p:nvPr>
        </p:nvSpPr>
        <p:spPr>
          <a:xfrm>
            <a:off x="257169" y="4020949"/>
            <a:ext cx="3917746" cy="580427"/>
          </a:xfrm>
        </p:spPr>
        <p:txBody>
          <a:bodyPr>
            <a:noAutofit/>
          </a:bodyPr>
          <a:lstStyle/>
          <a:p>
            <a:pPr algn="r" rtl="1"/>
            <a:r>
              <a:rPr lang="fa-IR" sz="2400" dirty="0">
                <a:latin typeface="Nazanin" panose="00000700000000000000" pitchFamily="2" charset="-78"/>
                <a:cs typeface="B Nazanin" panose="00000400000000000000" pitchFamily="2" charset="-78"/>
              </a:rPr>
              <a:t>حمیدرضا خادمی</a:t>
            </a:r>
            <a:br>
              <a:rPr lang="en-US" sz="2400" dirty="0">
                <a:latin typeface="Nazanin" panose="00000700000000000000" pitchFamily="2" charset="-78"/>
                <a:cs typeface="B Nazanin" panose="00000400000000000000" pitchFamily="2" charset="-78"/>
              </a:rPr>
            </a:br>
            <a:r>
              <a:rPr lang="fa-IR" sz="2400" dirty="0">
                <a:latin typeface="Nazanin" panose="00000700000000000000" pitchFamily="2" charset="-78"/>
                <a:cs typeface="B Nazanin" panose="00000400000000000000" pitchFamily="2" charset="-78"/>
              </a:rPr>
              <a:t> </a:t>
            </a:r>
            <a:br>
              <a:rPr lang="fa-IR" sz="2000" dirty="0">
                <a:latin typeface="Nazanin" panose="00000700000000000000" pitchFamily="2" charset="-78"/>
                <a:cs typeface="B Nazanin" panose="00000400000000000000" pitchFamily="2" charset="-78"/>
              </a:rPr>
            </a:br>
            <a:r>
              <a:rPr lang="fa-IR" sz="2000" dirty="0">
                <a:latin typeface="Nazanin" panose="00000700000000000000" pitchFamily="2" charset="-78"/>
                <a:cs typeface="B Nazanin" panose="00000400000000000000" pitchFamily="2" charset="-78"/>
              </a:rPr>
              <a:t>کارشناسی برق قدرت</a:t>
            </a:r>
            <a:br>
              <a:rPr lang="fa-IR" sz="2000" dirty="0">
                <a:latin typeface="Nazanin" panose="00000700000000000000" pitchFamily="2" charset="-78"/>
                <a:cs typeface="B Nazanin" panose="00000400000000000000" pitchFamily="2" charset="-78"/>
              </a:rPr>
            </a:br>
            <a:r>
              <a:rPr lang="en-US" sz="1800" dirty="0">
                <a:latin typeface="Nazanin" panose="00000700000000000000" pitchFamily="2" charset="-78"/>
                <a:cs typeface="B Nazanin" panose="00000400000000000000" pitchFamily="2" charset="-78"/>
              </a:rPr>
              <a:t>MBA  </a:t>
            </a:r>
            <a:r>
              <a:rPr lang="fa-IR" sz="2000" dirty="0">
                <a:latin typeface="Nazanin" panose="00000700000000000000" pitchFamily="2" charset="-78"/>
                <a:cs typeface="B Nazanin" panose="00000400000000000000" pitchFamily="2" charset="-78"/>
              </a:rPr>
              <a:t> دانشگاه تهران</a:t>
            </a:r>
            <a:br>
              <a:rPr lang="fa-IR" sz="2000" dirty="0">
                <a:latin typeface="Nazanin" panose="00000700000000000000" pitchFamily="2" charset="-78"/>
                <a:cs typeface="B Nazanin" panose="00000400000000000000" pitchFamily="2" charset="-78"/>
              </a:rPr>
            </a:br>
            <a:r>
              <a:rPr lang="en-US" sz="1800" dirty="0">
                <a:latin typeface="Nazanin" panose="00000700000000000000" pitchFamily="2" charset="-78"/>
                <a:cs typeface="B Nazanin" panose="00000400000000000000" pitchFamily="2" charset="-78"/>
              </a:rPr>
              <a:t>BMS.COURSE OF  MALAYSIAN  HELP UNIVERSITY</a:t>
            </a:r>
            <a:br>
              <a:rPr lang="en-US" sz="1800" dirty="0">
                <a:latin typeface="Nazanin" panose="00000700000000000000" pitchFamily="2" charset="-78"/>
                <a:cs typeface="B Nazanin" panose="00000400000000000000" pitchFamily="2" charset="-78"/>
              </a:rPr>
            </a:br>
            <a:r>
              <a:rPr lang="fa-IR" sz="1800" dirty="0">
                <a:latin typeface="Nazanin" panose="00000700000000000000" pitchFamily="2" charset="-78"/>
                <a:cs typeface="B Nazanin" panose="00000400000000000000" pitchFamily="2" charset="-78"/>
              </a:rPr>
              <a:t>سوابق کاری </a:t>
            </a:r>
            <a:br>
              <a:rPr lang="fa-IR" sz="1800" dirty="0">
                <a:latin typeface="Nazanin" panose="00000700000000000000" pitchFamily="2" charset="-78"/>
                <a:cs typeface="B Nazanin" panose="00000400000000000000" pitchFamily="2" charset="-78"/>
              </a:rPr>
            </a:br>
            <a:r>
              <a:rPr lang="fa-IR" sz="1800" dirty="0">
                <a:latin typeface="Nazanin" panose="00000700000000000000" pitchFamily="2" charset="-78"/>
                <a:cs typeface="B Nazanin" panose="00000400000000000000" pitchFamily="2" charset="-78"/>
              </a:rPr>
              <a:t>سرمایه گذار در تولید سخت افزارهای مانیتورینگ صنعتی</a:t>
            </a:r>
            <a:br>
              <a:rPr lang="en-US" sz="1800" dirty="0">
                <a:latin typeface="Nazanin" panose="00000700000000000000" pitchFamily="2" charset="-78"/>
                <a:cs typeface="B Nazanin" panose="00000400000000000000" pitchFamily="2" charset="-78"/>
              </a:rPr>
            </a:br>
            <a:r>
              <a:rPr lang="fa-IR" sz="1800" dirty="0">
                <a:latin typeface="Nazanin" panose="00000700000000000000" pitchFamily="2" charset="-78"/>
                <a:cs typeface="B Nazanin" panose="00000400000000000000" pitchFamily="2" charset="-78"/>
              </a:rPr>
              <a:t>10 سال سابقه فعالیت در حوزه تولید نرم افزار و سخت افزارهای حوزه پرداخت الکترونیک</a:t>
            </a:r>
            <a:br>
              <a:rPr lang="en-US" sz="1800" dirty="0">
                <a:latin typeface="Nazanin" panose="00000700000000000000" pitchFamily="2" charset="-78"/>
                <a:cs typeface="B Nazanin" panose="00000400000000000000" pitchFamily="2" charset="-78"/>
              </a:rPr>
            </a:br>
            <a:r>
              <a:rPr lang="fa-IR" sz="1800" dirty="0">
                <a:latin typeface="Nazanin" panose="00000700000000000000" pitchFamily="2" charset="-78"/>
                <a:cs typeface="B Nazanin" panose="00000400000000000000" pitchFamily="2" charset="-78"/>
              </a:rPr>
              <a:t>6 سال سابقه مستمر در </a:t>
            </a:r>
            <a:r>
              <a:rPr lang="fa-IR" sz="1800" dirty="0" err="1">
                <a:latin typeface="Nazanin" panose="00000700000000000000" pitchFamily="2" charset="-78"/>
                <a:cs typeface="B Nazanin" panose="00000400000000000000" pitchFamily="2" charset="-78"/>
              </a:rPr>
              <a:t>زمینه‌ی</a:t>
            </a:r>
            <a:r>
              <a:rPr lang="fa-IR" sz="1800" dirty="0">
                <a:latin typeface="Nazanin" panose="00000700000000000000" pitchFamily="2" charset="-78"/>
                <a:cs typeface="B Nazanin" panose="00000400000000000000" pitchFamily="2" charset="-78"/>
              </a:rPr>
              <a:t> معامله گری بازارهای مالی</a:t>
            </a:r>
            <a:br>
              <a:rPr lang="en-US" sz="1800" dirty="0">
                <a:latin typeface="Nazanin" panose="00000700000000000000" pitchFamily="2" charset="-78"/>
                <a:cs typeface="Nazanin" panose="00000700000000000000" pitchFamily="2" charset="-78"/>
              </a:rPr>
            </a:br>
            <a:br>
              <a:rPr lang="fa-IR" sz="2400" dirty="0">
                <a:latin typeface="Nazanin" panose="00000700000000000000" pitchFamily="2" charset="-78"/>
                <a:cs typeface="Nazanin" panose="00000700000000000000" pitchFamily="2" charset="-78"/>
              </a:rPr>
            </a:br>
            <a:endParaRPr lang="en-US" sz="2400" dirty="0">
              <a:latin typeface="Nazanin" panose="00000700000000000000" pitchFamily="2" charset="-78"/>
              <a:cs typeface="Nazanin" panose="00000700000000000000" pitchFamily="2" charset="-78"/>
            </a:endParaRPr>
          </a:p>
        </p:txBody>
      </p:sp>
      <p:pic>
        <p:nvPicPr>
          <p:cNvPr id="3" name="Content Placeholder 2">
            <a:extLst>
              <a:ext uri="{FF2B5EF4-FFF2-40B4-BE49-F238E27FC236}">
                <a16:creationId xmlns:a16="http://schemas.microsoft.com/office/drawing/2014/main" id="{E62C861A-DD27-4B12-8540-A1A4C818EFB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12375" y="4194431"/>
            <a:ext cx="1803667" cy="2254584"/>
          </a:xfrm>
        </p:spPr>
      </p:pic>
      <p:pic>
        <p:nvPicPr>
          <p:cNvPr id="14" name="Picture 13">
            <a:extLst>
              <a:ext uri="{FF2B5EF4-FFF2-40B4-BE49-F238E27FC236}">
                <a16:creationId xmlns:a16="http://schemas.microsoft.com/office/drawing/2014/main" id="{013D2534-5726-4694-894C-F70E329229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42152" y="3650914"/>
            <a:ext cx="4409425" cy="306592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6" name="Picture 15">
            <a:extLst>
              <a:ext uri="{FF2B5EF4-FFF2-40B4-BE49-F238E27FC236}">
                <a16:creationId xmlns:a16="http://schemas.microsoft.com/office/drawing/2014/main" id="{51F84534-DD4E-4DA1-85D7-DE0FB0CEA23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77297" y="520878"/>
            <a:ext cx="3730546" cy="263469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8" name="Picture 17">
            <a:extLst>
              <a:ext uri="{FF2B5EF4-FFF2-40B4-BE49-F238E27FC236}">
                <a16:creationId xmlns:a16="http://schemas.microsoft.com/office/drawing/2014/main" id="{DDEA94C5-014A-4FE5-9456-96D1DAAECC2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98561" y="28499"/>
            <a:ext cx="3502476" cy="350247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0" name="Picture 19">
            <a:extLst>
              <a:ext uri="{FF2B5EF4-FFF2-40B4-BE49-F238E27FC236}">
                <a16:creationId xmlns:a16="http://schemas.microsoft.com/office/drawing/2014/main" id="{CA7148BF-0503-4B99-BCDA-44FA0CDF345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432586" y="3632984"/>
            <a:ext cx="1724248" cy="306592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536606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D591D3-19FD-47B5-BE24-016F36153AF8}"/>
              </a:ext>
            </a:extLst>
          </p:cNvPr>
          <p:cNvSpPr>
            <a:spLocks noGrp="1"/>
          </p:cNvSpPr>
          <p:nvPr>
            <p:ph type="title"/>
          </p:nvPr>
        </p:nvSpPr>
        <p:spPr/>
        <p:txBody>
          <a:bodyPr anchor="ctr">
            <a:normAutofit/>
          </a:bodyPr>
          <a:lstStyle/>
          <a:p>
            <a:pPr algn="ctr"/>
            <a:r>
              <a:rPr lang="fa-IR" sz="4000" dirty="0">
                <a:latin typeface="N92Arial" panose="00000400000000000000" pitchFamily="2" charset="0"/>
                <a:cs typeface="B Nazanin" panose="00000400000000000000" pitchFamily="2" charset="-78"/>
              </a:rPr>
              <a:t>چرا می خواهم تریدر شوم ؟</a:t>
            </a:r>
            <a:endParaRPr lang="en-US" sz="4000" dirty="0">
              <a:latin typeface="N92Arial" panose="00000400000000000000" pitchFamily="2" charset="0"/>
              <a:cs typeface="B Nazanin" panose="00000400000000000000" pitchFamily="2" charset="-78"/>
            </a:endParaRPr>
          </a:p>
        </p:txBody>
      </p:sp>
      <p:sp>
        <p:nvSpPr>
          <p:cNvPr id="3" name="Text Placeholder 2">
            <a:extLst>
              <a:ext uri="{FF2B5EF4-FFF2-40B4-BE49-F238E27FC236}">
                <a16:creationId xmlns:a16="http://schemas.microsoft.com/office/drawing/2014/main" id="{5416337B-A92B-4F73-96BD-8F5556782F6A}"/>
              </a:ext>
            </a:extLst>
          </p:cNvPr>
          <p:cNvSpPr>
            <a:spLocks noGrp="1"/>
          </p:cNvSpPr>
          <p:nvPr>
            <p:ph type="body" idx="1"/>
          </p:nvPr>
        </p:nvSpPr>
        <p:spPr/>
        <p:txBody>
          <a:bodyPr/>
          <a:lstStyle/>
          <a:p>
            <a:pPr algn="ctr"/>
            <a:r>
              <a:rPr lang="fa-IR" dirty="0">
                <a:latin typeface="Nazanin" panose="00000700000000000000" pitchFamily="2" charset="-78"/>
                <a:cs typeface="B Nazanin" panose="00000400000000000000" pitchFamily="2" charset="-78"/>
              </a:rPr>
              <a:t>شاغل هستم</a:t>
            </a:r>
            <a:endParaRPr lang="en-US" dirty="0">
              <a:latin typeface="Nazanin" panose="00000700000000000000" pitchFamily="2" charset="-78"/>
              <a:cs typeface="B Nazanin" panose="00000400000000000000" pitchFamily="2" charset="-78"/>
            </a:endParaRPr>
          </a:p>
        </p:txBody>
      </p:sp>
      <p:sp>
        <p:nvSpPr>
          <p:cNvPr id="4" name="Content Placeholder 3">
            <a:extLst>
              <a:ext uri="{FF2B5EF4-FFF2-40B4-BE49-F238E27FC236}">
                <a16:creationId xmlns:a16="http://schemas.microsoft.com/office/drawing/2014/main" id="{4E8DEA46-AA1E-4851-A2F3-D7741396557D}"/>
              </a:ext>
            </a:extLst>
          </p:cNvPr>
          <p:cNvSpPr>
            <a:spLocks noGrp="1"/>
          </p:cNvSpPr>
          <p:nvPr>
            <p:ph sz="half" idx="2"/>
          </p:nvPr>
        </p:nvSpPr>
        <p:spPr>
          <a:xfrm>
            <a:off x="806824" y="2958274"/>
            <a:ext cx="4930192" cy="2910821"/>
          </a:xfrm>
        </p:spPr>
        <p:txBody>
          <a:bodyPr>
            <a:normAutofit/>
          </a:bodyPr>
          <a:lstStyle/>
          <a:p>
            <a:pPr algn="justLow" rtl="1"/>
            <a:r>
              <a:rPr lang="fa-IR" sz="1800" b="1" dirty="0">
                <a:latin typeface="Nazanin" panose="00000700000000000000" pitchFamily="2" charset="-78"/>
                <a:cs typeface="B Nazanin" panose="00000400000000000000" pitchFamily="2" charset="-78"/>
              </a:rPr>
              <a:t>اهداف </a:t>
            </a:r>
          </a:p>
          <a:p>
            <a:pPr marL="201168" lvl="1" indent="0" algn="justLow" rtl="1">
              <a:buNone/>
            </a:pPr>
            <a:r>
              <a:rPr lang="fa-IR" sz="800" dirty="0">
                <a:latin typeface="Nazanin" panose="00000700000000000000" pitchFamily="2" charset="-78"/>
                <a:cs typeface="B Nazanin" panose="00000400000000000000" pitchFamily="2" charset="-78"/>
              </a:rPr>
              <a:t>    </a:t>
            </a:r>
            <a:r>
              <a:rPr lang="fa-IR" sz="1400" dirty="0">
                <a:latin typeface="Nazanin" panose="00000700000000000000" pitchFamily="2" charset="-78"/>
                <a:cs typeface="B Nazanin" panose="00000400000000000000" pitchFamily="2" charset="-78"/>
              </a:rPr>
              <a:t>جوان هستم و دنبال شغل و مسیر درستی برای آینده هستم.</a:t>
            </a:r>
          </a:p>
          <a:p>
            <a:pPr marL="201168" lvl="1" indent="0" algn="justLow" rtl="1">
              <a:buNone/>
            </a:pPr>
            <a:r>
              <a:rPr lang="fa-IR" sz="1400" dirty="0">
                <a:latin typeface="Nazanin" panose="00000700000000000000" pitchFamily="2" charset="-78"/>
                <a:cs typeface="B Nazanin" panose="00000400000000000000" pitchFamily="2" charset="-78"/>
              </a:rPr>
              <a:t>    رسیدن به سرمایه ای که امکان تغییر وضعیت معیشت را حاصل کند . </a:t>
            </a:r>
            <a:br>
              <a:rPr lang="fa-IR" sz="1400" dirty="0">
                <a:latin typeface="Nazanin" panose="00000700000000000000" pitchFamily="2" charset="-78"/>
                <a:cs typeface="B Nazanin" panose="00000400000000000000" pitchFamily="2" charset="-78"/>
              </a:rPr>
            </a:br>
            <a:r>
              <a:rPr lang="fa-IR" sz="1400" dirty="0">
                <a:latin typeface="Nazanin" panose="00000700000000000000" pitchFamily="2" charset="-78"/>
                <a:cs typeface="B Nazanin" panose="00000400000000000000" pitchFamily="2" charset="-78"/>
              </a:rPr>
              <a:t>    رسیدن به میزان درآمدی که در صورت نیاز بتوان از کارمندی خارج شد.</a:t>
            </a:r>
          </a:p>
          <a:p>
            <a:pPr marL="292608" lvl="1" algn="justLow" rtl="1">
              <a:buNone/>
            </a:pPr>
            <a:r>
              <a:rPr lang="fa-IR" sz="1400" dirty="0">
                <a:latin typeface="Nazanin" panose="00000700000000000000" pitchFamily="2" charset="-78"/>
                <a:cs typeface="B Nazanin" panose="00000400000000000000" pitchFamily="2" charset="-78"/>
              </a:rPr>
              <a:t>     عدم رشد در ساختار سازمانی ایرانی، الارقم شایستگی ها و توانمندیها  عقب ماندگی دستمزد پرداختی نسبت به تورم سالانه و بی ارزش شدن پول‌    ملی</a:t>
            </a:r>
            <a:endParaRPr lang="en-US" dirty="0">
              <a:latin typeface="Nazanin" panose="00000700000000000000" pitchFamily="2" charset="-78"/>
              <a:cs typeface="B Nazanin" panose="00000400000000000000" pitchFamily="2" charset="-78"/>
            </a:endParaRPr>
          </a:p>
        </p:txBody>
      </p:sp>
      <p:sp>
        <p:nvSpPr>
          <p:cNvPr id="5" name="Text Placeholder 4">
            <a:extLst>
              <a:ext uri="{FF2B5EF4-FFF2-40B4-BE49-F238E27FC236}">
                <a16:creationId xmlns:a16="http://schemas.microsoft.com/office/drawing/2014/main" id="{E76010A5-EDEE-473F-B5A9-ECE5A9DB7368}"/>
              </a:ext>
            </a:extLst>
          </p:cNvPr>
          <p:cNvSpPr>
            <a:spLocks noGrp="1"/>
          </p:cNvSpPr>
          <p:nvPr>
            <p:ph type="body" sz="quarter" idx="3"/>
          </p:nvPr>
        </p:nvSpPr>
        <p:spPr/>
        <p:txBody>
          <a:bodyPr/>
          <a:lstStyle/>
          <a:p>
            <a:pPr algn="ctr"/>
            <a:r>
              <a:rPr lang="fa-IR" dirty="0">
                <a:latin typeface="Nazanin" panose="00000700000000000000" pitchFamily="2" charset="-78"/>
                <a:cs typeface="B Nazanin" panose="00000400000000000000" pitchFamily="2" charset="-78"/>
              </a:rPr>
              <a:t>سرمایه دار کلان هستم </a:t>
            </a:r>
            <a:endParaRPr lang="en-US" dirty="0">
              <a:latin typeface="Nazanin" panose="00000700000000000000" pitchFamily="2" charset="-78"/>
              <a:cs typeface="B Nazanin" panose="00000400000000000000" pitchFamily="2" charset="-78"/>
            </a:endParaRPr>
          </a:p>
        </p:txBody>
      </p:sp>
      <p:sp>
        <p:nvSpPr>
          <p:cNvPr id="6" name="Content Placeholder 5">
            <a:extLst>
              <a:ext uri="{FF2B5EF4-FFF2-40B4-BE49-F238E27FC236}">
                <a16:creationId xmlns:a16="http://schemas.microsoft.com/office/drawing/2014/main" id="{86CBB47E-588D-4C1C-98F6-98D855E6F731}"/>
              </a:ext>
            </a:extLst>
          </p:cNvPr>
          <p:cNvSpPr>
            <a:spLocks noGrp="1"/>
          </p:cNvSpPr>
          <p:nvPr>
            <p:ph sz="quarter" idx="4"/>
          </p:nvPr>
        </p:nvSpPr>
        <p:spPr>
          <a:xfrm>
            <a:off x="6225488" y="2958273"/>
            <a:ext cx="4930192" cy="2910821"/>
          </a:xfrm>
        </p:spPr>
        <p:txBody>
          <a:bodyPr>
            <a:normAutofit/>
          </a:bodyPr>
          <a:lstStyle/>
          <a:p>
            <a:pPr algn="justLow" rtl="1"/>
            <a:r>
              <a:rPr lang="fa-IR" sz="2000" b="1" dirty="0">
                <a:latin typeface="Nazanin" panose="00000700000000000000" pitchFamily="2" charset="-78"/>
                <a:cs typeface="B Nazanin" panose="00000400000000000000" pitchFamily="2" charset="-78"/>
              </a:rPr>
              <a:t>اهداف</a:t>
            </a:r>
            <a:r>
              <a:rPr lang="fa-IR" sz="1800" b="1" dirty="0">
                <a:latin typeface="Nazanin" panose="00000700000000000000" pitchFamily="2" charset="-78"/>
                <a:cs typeface="B Nazanin" panose="00000400000000000000" pitchFamily="2" charset="-78"/>
              </a:rPr>
              <a:t> </a:t>
            </a:r>
          </a:p>
          <a:p>
            <a:pPr marL="0" indent="0" algn="justLow" rtl="1">
              <a:buNone/>
            </a:pPr>
            <a:r>
              <a:rPr lang="fa-IR" sz="1400" dirty="0">
                <a:latin typeface="Nazanin" panose="00000700000000000000" pitchFamily="2" charset="-78"/>
                <a:cs typeface="B Nazanin" panose="00000400000000000000" pitchFamily="2" charset="-78"/>
              </a:rPr>
              <a:t>ورود به بازارهای جدید جهت سرمایه گذاری بلند مدت</a:t>
            </a:r>
          </a:p>
          <a:p>
            <a:pPr marL="0" indent="0" algn="justLow" rtl="1">
              <a:buNone/>
            </a:pPr>
            <a:r>
              <a:rPr lang="fa-IR" sz="1400" dirty="0">
                <a:latin typeface="Nazanin" panose="00000700000000000000" pitchFamily="2" charset="-78"/>
                <a:cs typeface="B Nazanin" panose="00000400000000000000" pitchFamily="2" charset="-78"/>
              </a:rPr>
              <a:t>کسب سودهای کلان در بازارهای نو پدید با توجه به میزان دارایی اولیه </a:t>
            </a:r>
          </a:p>
          <a:p>
            <a:pPr marL="0" indent="0" algn="justLow" rtl="1">
              <a:buNone/>
            </a:pPr>
            <a:r>
              <a:rPr lang="fa-IR" sz="1400" dirty="0">
                <a:latin typeface="Nazanin" panose="00000700000000000000" pitchFamily="2" charset="-78"/>
                <a:cs typeface="B Nazanin" panose="00000400000000000000" pitchFamily="2" charset="-78"/>
              </a:rPr>
              <a:t>رکود در بازارهای سنتی مانند مسکن ، خودرو به دلیل رکود تورمی همچنین نیاز به تغییر محل درآمد .</a:t>
            </a:r>
          </a:p>
          <a:p>
            <a:pPr marL="0" indent="0" algn="r" rtl="1">
              <a:buNone/>
            </a:pPr>
            <a:endParaRPr lang="fa-IR" dirty="0">
              <a:latin typeface="Nazanin" panose="00000700000000000000" pitchFamily="2" charset="-78"/>
              <a:cs typeface="Nazanin" panose="00000700000000000000" pitchFamily="2" charset="-78"/>
            </a:endParaRPr>
          </a:p>
          <a:p>
            <a:pPr algn="r"/>
            <a:endParaRPr lang="fa-IR" dirty="0">
              <a:latin typeface="Nazanin" panose="00000700000000000000" pitchFamily="2" charset="-78"/>
              <a:cs typeface="Nazanin" panose="00000700000000000000" pitchFamily="2" charset="-78"/>
            </a:endParaRPr>
          </a:p>
        </p:txBody>
      </p:sp>
    </p:spTree>
    <p:extLst>
      <p:ext uri="{BB962C8B-B14F-4D97-AF65-F5344CB8AC3E}">
        <p14:creationId xmlns:p14="http://schemas.microsoft.com/office/powerpoint/2010/main" val="30735379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CD9EE077-2240-4587-B587-480B58C42260}"/>
              </a:ext>
            </a:extLst>
          </p:cNvPr>
          <p:cNvSpPr>
            <a:spLocks noGrp="1"/>
          </p:cNvSpPr>
          <p:nvPr>
            <p:ph type="title"/>
          </p:nvPr>
        </p:nvSpPr>
        <p:spPr>
          <a:xfrm>
            <a:off x="643466" y="786383"/>
            <a:ext cx="3517567" cy="1373157"/>
          </a:xfrm>
        </p:spPr>
        <p:txBody>
          <a:bodyPr anchor="t">
            <a:normAutofit/>
          </a:bodyPr>
          <a:lstStyle/>
          <a:p>
            <a:pPr algn="r"/>
            <a:r>
              <a:rPr lang="fa-IR" sz="3200" dirty="0">
                <a:latin typeface="Nazanin" panose="00000700000000000000" pitchFamily="2" charset="-78"/>
                <a:cs typeface="B Nazanin" panose="00000400000000000000" pitchFamily="2" charset="-78"/>
              </a:rPr>
              <a:t>آیا عاشق معامله گری و بازارهای مالی هستم؟</a:t>
            </a:r>
            <a:endParaRPr lang="en-US" sz="3200" dirty="0">
              <a:latin typeface="Nazanin" panose="00000700000000000000" pitchFamily="2" charset="-78"/>
              <a:cs typeface="B Nazanin" panose="00000400000000000000" pitchFamily="2" charset="-78"/>
            </a:endParaRPr>
          </a:p>
        </p:txBody>
      </p:sp>
      <p:pic>
        <p:nvPicPr>
          <p:cNvPr id="11" name="video6024116847287211210">
            <a:hlinkClick r:id="" action="ppaction://media"/>
            <a:extLst>
              <a:ext uri="{FF2B5EF4-FFF2-40B4-BE49-F238E27FC236}">
                <a16:creationId xmlns:a16="http://schemas.microsoft.com/office/drawing/2014/main" id="{053FE6D0-ABFC-4840-B50D-F53869FCA54E}"/>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6934200" y="812800"/>
            <a:ext cx="2978150" cy="5294313"/>
          </a:xfrm>
          <a:prstGeom prst="rect">
            <a:avLst/>
          </a:prstGeom>
          <a:ln>
            <a:noFill/>
          </a:ln>
          <a:effectLst>
            <a:outerShdw blurRad="292100" dist="139700" dir="2700000" algn="tl" rotWithShape="0">
              <a:srgbClr val="333333">
                <a:alpha val="65000"/>
              </a:srgbClr>
            </a:outerShdw>
          </a:effectLst>
        </p:spPr>
      </p:pic>
      <p:sp>
        <p:nvSpPr>
          <p:cNvPr id="10" name="Text Placeholder 9">
            <a:extLst>
              <a:ext uri="{FF2B5EF4-FFF2-40B4-BE49-F238E27FC236}">
                <a16:creationId xmlns:a16="http://schemas.microsoft.com/office/drawing/2014/main" id="{480D2771-3692-44F4-8482-9A4B743202EA}"/>
              </a:ext>
            </a:extLst>
          </p:cNvPr>
          <p:cNvSpPr>
            <a:spLocks noGrp="1"/>
          </p:cNvSpPr>
          <p:nvPr>
            <p:ph type="body" sz="half" idx="2"/>
          </p:nvPr>
        </p:nvSpPr>
        <p:spPr>
          <a:xfrm>
            <a:off x="643466" y="1807638"/>
            <a:ext cx="3517567" cy="3064505"/>
          </a:xfrm>
        </p:spPr>
        <p:txBody>
          <a:bodyPr>
            <a:normAutofit fontScale="92500" lnSpcReduction="20000"/>
          </a:bodyPr>
          <a:lstStyle/>
          <a:p>
            <a:pPr algn="r"/>
            <a:r>
              <a:rPr lang="fa-IR" dirty="0">
                <a:cs typeface="B Nazanin" panose="00000400000000000000" pitchFamily="2" charset="-78"/>
              </a:rPr>
              <a:t>پیش از هر چیز و شروع صحبت در خصوص تریدر شدن پیشنهاد می کنم با خودتان صادق باشید. </a:t>
            </a:r>
          </a:p>
          <a:p>
            <a:pPr algn="r"/>
            <a:r>
              <a:rPr lang="fa-IR" dirty="0">
                <a:cs typeface="B Nazanin" panose="00000400000000000000" pitchFamily="2" charset="-78"/>
              </a:rPr>
              <a:t>آیا می دانید چرخه‌ی به سود رسیدن در بازارهای مالی بیش از کسب و کارهای سنتی زمان بر هست ؟</a:t>
            </a:r>
            <a:br>
              <a:rPr lang="fa-IR" dirty="0">
                <a:cs typeface="B Nazanin" panose="00000400000000000000" pitchFamily="2" charset="-78"/>
              </a:rPr>
            </a:br>
            <a:r>
              <a:rPr lang="fa-IR" dirty="0">
                <a:cs typeface="B Nazanin" panose="00000400000000000000" pitchFamily="2" charset="-78"/>
              </a:rPr>
              <a:t>آیا می دانید برای به سود رسیدن در بازارهای مالی ابتدا باید از عادت های شخصی که منجر به نامظمی می شود دست بکشید و مجبور می شوید روان خود و عادت های شخصی را اصلاح کنید.</a:t>
            </a:r>
          </a:p>
          <a:p>
            <a:pPr algn="r"/>
            <a:r>
              <a:rPr lang="fa-IR" dirty="0">
                <a:cs typeface="B Nazanin" panose="00000400000000000000" pitchFamily="2" charset="-78"/>
              </a:rPr>
              <a:t>در نهایت آیا اینقدر عاشق بازارهای مالی هستم که بتوانم از خودم عبور کنم ؟</a:t>
            </a:r>
            <a:endParaRPr lang="en-US" dirty="0">
              <a:cs typeface="B Nazanin" panose="00000400000000000000" pitchFamily="2" charset="-78"/>
            </a:endParaRPr>
          </a:p>
        </p:txBody>
      </p:sp>
    </p:spTree>
    <p:extLst>
      <p:ext uri="{BB962C8B-B14F-4D97-AF65-F5344CB8AC3E}">
        <p14:creationId xmlns:p14="http://schemas.microsoft.com/office/powerpoint/2010/main" val="3017744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8333"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1"/>
                </p:tgtEl>
              </p:cMediaNode>
            </p:video>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1"/>
                                        </p:tgtEl>
                                      </p:cBhvr>
                                    </p:cmd>
                                  </p:childTnLst>
                                </p:cTn>
                              </p:par>
                            </p:childTnLst>
                          </p:cTn>
                        </p:par>
                      </p:childTnLst>
                    </p:cTn>
                  </p:par>
                </p:childTnLst>
              </p:cTn>
              <p:nextCondLst>
                <p:cond evt="onClick" delay="0">
                  <p:tgtEl>
                    <p:spTgt spid="11"/>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7FD1E7-2966-4414-89DB-F0337B5A50B7}"/>
              </a:ext>
            </a:extLst>
          </p:cNvPr>
          <p:cNvSpPr>
            <a:spLocks noGrp="1"/>
          </p:cNvSpPr>
          <p:nvPr>
            <p:ph type="title"/>
          </p:nvPr>
        </p:nvSpPr>
        <p:spPr>
          <a:xfrm>
            <a:off x="804862" y="786383"/>
            <a:ext cx="3356171" cy="1159149"/>
          </a:xfrm>
        </p:spPr>
        <p:txBody>
          <a:bodyPr anchor="t">
            <a:normAutofit/>
          </a:bodyPr>
          <a:lstStyle/>
          <a:p>
            <a:pPr algn="r" rtl="1"/>
            <a:r>
              <a:rPr lang="fa-IR" sz="2000" dirty="0">
                <a:latin typeface="Nazanin" panose="00000700000000000000" pitchFamily="2" charset="-78"/>
                <a:cs typeface="B Nazanin" panose="00000400000000000000" pitchFamily="2" charset="-78"/>
              </a:rPr>
              <a:t>چه خط قرمزهایی در این مسیر وجود دارد ؟</a:t>
            </a:r>
            <a:br>
              <a:rPr lang="fa-IR" sz="2000" dirty="0">
                <a:latin typeface="Nazanin" panose="00000700000000000000" pitchFamily="2" charset="-78"/>
                <a:cs typeface="B Nazanin" panose="00000400000000000000" pitchFamily="2" charset="-78"/>
              </a:rPr>
            </a:br>
            <a:br>
              <a:rPr lang="fa-IR" sz="2000" dirty="0">
                <a:latin typeface="Nazanin" panose="00000700000000000000" pitchFamily="2" charset="-78"/>
                <a:cs typeface="B Nazanin" panose="00000400000000000000" pitchFamily="2" charset="-78"/>
              </a:rPr>
            </a:br>
            <a:r>
              <a:rPr lang="fa-IR" sz="2000" dirty="0">
                <a:latin typeface="Nazanin" panose="00000700000000000000" pitchFamily="2" charset="-78"/>
                <a:cs typeface="B Nazanin" panose="00000400000000000000" pitchFamily="2" charset="-78"/>
              </a:rPr>
              <a:t>پنیر رایگان در تله موش است .</a:t>
            </a:r>
            <a:endParaRPr lang="en-US" sz="2000" dirty="0">
              <a:latin typeface="Nazanin" panose="00000700000000000000" pitchFamily="2" charset="-78"/>
              <a:cs typeface="B Nazanin" panose="00000400000000000000" pitchFamily="2" charset="-78"/>
            </a:endParaRPr>
          </a:p>
        </p:txBody>
      </p:sp>
      <p:pic>
        <p:nvPicPr>
          <p:cNvPr id="6" name="Content Placeholder 5">
            <a:extLst>
              <a:ext uri="{FF2B5EF4-FFF2-40B4-BE49-F238E27FC236}">
                <a16:creationId xmlns:a16="http://schemas.microsoft.com/office/drawing/2014/main" id="{AE1847BD-A98D-402A-B894-58CB094210E3}"/>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b="10992"/>
          <a:stretch/>
        </p:blipFill>
        <p:spPr>
          <a:xfrm>
            <a:off x="5144073" y="786383"/>
            <a:ext cx="4666677" cy="3108802"/>
          </a:xfrm>
        </p:spPr>
      </p:pic>
      <p:sp>
        <p:nvSpPr>
          <p:cNvPr id="4" name="Text Placeholder 3">
            <a:extLst>
              <a:ext uri="{FF2B5EF4-FFF2-40B4-BE49-F238E27FC236}">
                <a16:creationId xmlns:a16="http://schemas.microsoft.com/office/drawing/2014/main" id="{39E69767-3A23-4384-B46B-D62C640301AE}"/>
              </a:ext>
            </a:extLst>
          </p:cNvPr>
          <p:cNvSpPr>
            <a:spLocks noGrp="1"/>
          </p:cNvSpPr>
          <p:nvPr>
            <p:ph type="body" sz="half" idx="2"/>
          </p:nvPr>
        </p:nvSpPr>
        <p:spPr>
          <a:xfrm>
            <a:off x="412377" y="2158682"/>
            <a:ext cx="3748656" cy="4057292"/>
          </a:xfrm>
        </p:spPr>
        <p:txBody>
          <a:bodyPr>
            <a:normAutofit/>
          </a:bodyPr>
          <a:lstStyle/>
          <a:p>
            <a:pPr algn="r"/>
            <a:r>
              <a:rPr lang="fa-IR" dirty="0">
                <a:latin typeface="Nazanin" panose="00000700000000000000" pitchFamily="2" charset="-78"/>
                <a:cs typeface="B Nazanin" panose="00000400000000000000" pitchFamily="2" charset="-78"/>
              </a:rPr>
              <a:t>یا در گوگل سرچ می کنید یا در اینستاگرام جذب موارد زیر می‌شوید.</a:t>
            </a:r>
            <a:br>
              <a:rPr lang="fa-IR" dirty="0">
                <a:latin typeface="Nazanin" panose="00000700000000000000" pitchFamily="2" charset="-78"/>
                <a:cs typeface="B Nazanin" panose="00000400000000000000" pitchFamily="2" charset="-78"/>
              </a:rPr>
            </a:br>
            <a:r>
              <a:rPr lang="fa-IR" dirty="0">
                <a:latin typeface="Nazanin" panose="00000700000000000000" pitchFamily="2" charset="-78"/>
                <a:cs typeface="B Nazanin" panose="00000400000000000000" pitchFamily="2" charset="-78"/>
              </a:rPr>
              <a:t>گول رویا فروش‌هارو می خورید.</a:t>
            </a:r>
            <a:br>
              <a:rPr lang="fa-IR" dirty="0">
                <a:latin typeface="Nazanin" panose="00000700000000000000" pitchFamily="2" charset="-78"/>
                <a:cs typeface="B Nazanin" panose="00000400000000000000" pitchFamily="2" charset="-78"/>
              </a:rPr>
            </a:br>
            <a:r>
              <a:rPr lang="fa-IR" dirty="0">
                <a:latin typeface="Nazanin" panose="00000700000000000000" pitchFamily="2" charset="-78"/>
                <a:cs typeface="B Nazanin" panose="00000400000000000000" pitchFamily="2" charset="-78"/>
              </a:rPr>
              <a:t>رفرال بازها</a:t>
            </a:r>
            <a:br>
              <a:rPr lang="fa-IR" dirty="0">
                <a:latin typeface="Nazanin" panose="00000700000000000000" pitchFamily="2" charset="-78"/>
                <a:cs typeface="B Nazanin" panose="00000400000000000000" pitchFamily="2" charset="-78"/>
              </a:rPr>
            </a:br>
            <a:r>
              <a:rPr lang="fa-IR" dirty="0">
                <a:latin typeface="Nazanin" panose="00000700000000000000" pitchFamily="2" charset="-78"/>
                <a:cs typeface="B Nazanin" panose="00000400000000000000" pitchFamily="2" charset="-78"/>
              </a:rPr>
              <a:t>کپی </a:t>
            </a:r>
            <a:r>
              <a:rPr lang="fa-IR" dirty="0" err="1">
                <a:latin typeface="Nazanin" panose="00000700000000000000" pitchFamily="2" charset="-78"/>
                <a:cs typeface="B Nazanin" panose="00000400000000000000" pitchFamily="2" charset="-78"/>
              </a:rPr>
              <a:t>تریدرها</a:t>
            </a:r>
            <a:r>
              <a:rPr lang="fa-IR" dirty="0">
                <a:latin typeface="Nazanin" panose="00000700000000000000" pitchFamily="2" charset="-78"/>
                <a:cs typeface="B Nazanin" panose="00000400000000000000" pitchFamily="2" charset="-78"/>
              </a:rPr>
              <a:t> </a:t>
            </a:r>
            <a:br>
              <a:rPr lang="fa-IR" dirty="0">
                <a:latin typeface="Nazanin" panose="00000700000000000000" pitchFamily="2" charset="-78"/>
                <a:cs typeface="B Nazanin" panose="00000400000000000000" pitchFamily="2" charset="-78"/>
              </a:rPr>
            </a:br>
            <a:r>
              <a:rPr lang="fa-IR" dirty="0">
                <a:latin typeface="Nazanin" panose="00000700000000000000" pitchFamily="2" charset="-78"/>
                <a:cs typeface="B Nazanin" panose="00000400000000000000" pitchFamily="2" charset="-78"/>
              </a:rPr>
              <a:t>سیگنال فروش ها </a:t>
            </a:r>
            <a:br>
              <a:rPr lang="fa-IR" dirty="0">
                <a:latin typeface="Nazanin" panose="00000700000000000000" pitchFamily="2" charset="-78"/>
                <a:cs typeface="B Nazanin" panose="00000400000000000000" pitchFamily="2" charset="-78"/>
              </a:rPr>
            </a:br>
            <a:r>
              <a:rPr lang="fa-IR" dirty="0">
                <a:latin typeface="Nazanin" panose="00000700000000000000" pitchFamily="2" charset="-78"/>
                <a:cs typeface="B Nazanin" panose="00000400000000000000" pitchFamily="2" charset="-78"/>
              </a:rPr>
              <a:t>روبات های معاملاتی </a:t>
            </a:r>
            <a:br>
              <a:rPr lang="fa-IR" dirty="0">
                <a:latin typeface="Nazanin" panose="00000700000000000000" pitchFamily="2" charset="-78"/>
                <a:cs typeface="B Nazanin" panose="00000400000000000000" pitchFamily="2" charset="-78"/>
              </a:rPr>
            </a:br>
            <a:r>
              <a:rPr lang="fa-IR" dirty="0">
                <a:latin typeface="Nazanin" panose="00000700000000000000" pitchFamily="2" charset="-78"/>
                <a:cs typeface="B Nazanin" panose="00000400000000000000" pitchFamily="2" charset="-78"/>
              </a:rPr>
              <a:t>بونوس ها افتتاح حساب و ...</a:t>
            </a:r>
            <a:br>
              <a:rPr lang="fa-IR" dirty="0">
                <a:latin typeface="Nazanin" panose="00000700000000000000" pitchFamily="2" charset="-78"/>
                <a:cs typeface="B Nazanin" panose="00000400000000000000" pitchFamily="2" charset="-78"/>
              </a:rPr>
            </a:br>
            <a:r>
              <a:rPr lang="fa-IR" dirty="0">
                <a:latin typeface="Nazanin" panose="00000700000000000000" pitchFamily="2" charset="-78"/>
                <a:cs typeface="B Nazanin" panose="00000400000000000000" pitchFamily="2" charset="-78"/>
              </a:rPr>
              <a:t>توهم فروشان سود مرکب</a:t>
            </a:r>
            <a:br>
              <a:rPr lang="fa-IR" dirty="0">
                <a:latin typeface="Nazanin" panose="00000700000000000000" pitchFamily="2" charset="-78"/>
                <a:cs typeface="B Nazanin" panose="00000400000000000000" pitchFamily="2" charset="-78"/>
              </a:rPr>
            </a:br>
            <a:r>
              <a:rPr lang="fa-IR" dirty="0">
                <a:latin typeface="Nazanin" panose="00000700000000000000" pitchFamily="2" charset="-78"/>
                <a:cs typeface="B Nazanin" panose="00000400000000000000" pitchFamily="2" charset="-78"/>
              </a:rPr>
              <a:t>شت کوین فروشان </a:t>
            </a:r>
            <a:br>
              <a:rPr lang="fa-IR" dirty="0">
                <a:latin typeface="Nazanin" panose="00000700000000000000" pitchFamily="2" charset="-78"/>
                <a:cs typeface="B Nazanin" panose="00000400000000000000" pitchFamily="2" charset="-78"/>
              </a:rPr>
            </a:br>
            <a:r>
              <a:rPr lang="fa-IR" dirty="0">
                <a:latin typeface="Nazanin" panose="00000700000000000000" pitchFamily="2" charset="-78"/>
                <a:cs typeface="B Nazanin" panose="00000400000000000000" pitchFamily="2" charset="-78"/>
              </a:rPr>
              <a:t>خط روند کارهای </a:t>
            </a:r>
            <a:r>
              <a:rPr lang="fa-IR" dirty="0" err="1">
                <a:latin typeface="Nazanin" panose="00000700000000000000" pitchFamily="2" charset="-78"/>
                <a:cs typeface="B Nazanin" panose="00000400000000000000" pitchFamily="2" charset="-78"/>
              </a:rPr>
              <a:t>ایسنتاگرام</a:t>
            </a:r>
            <a:r>
              <a:rPr lang="fa-IR" dirty="0">
                <a:latin typeface="Nazanin" panose="00000700000000000000" pitchFamily="2" charset="-78"/>
                <a:cs typeface="B Nazanin" panose="00000400000000000000" pitchFamily="2" charset="-78"/>
              </a:rPr>
              <a:t> </a:t>
            </a:r>
            <a:br>
              <a:rPr lang="fa-IR" dirty="0">
                <a:latin typeface="Nazanin" panose="00000700000000000000" pitchFamily="2" charset="-78"/>
                <a:cs typeface="B Nazanin" panose="00000400000000000000" pitchFamily="2" charset="-78"/>
              </a:rPr>
            </a:br>
            <a:r>
              <a:rPr lang="fa-IR" dirty="0">
                <a:latin typeface="Nazanin" panose="00000700000000000000" pitchFamily="2" charset="-78"/>
                <a:cs typeface="B Nazanin" panose="00000400000000000000" pitchFamily="2" charset="-78"/>
              </a:rPr>
              <a:t>آموزش رایگان </a:t>
            </a:r>
            <a:r>
              <a:rPr lang="fa-IR" dirty="0" err="1">
                <a:latin typeface="Nazanin" panose="00000700000000000000" pitchFamily="2" charset="-78"/>
                <a:cs typeface="B Nazanin" panose="00000400000000000000" pitchFamily="2" charset="-78"/>
              </a:rPr>
              <a:t>بروکرهای</a:t>
            </a:r>
            <a:r>
              <a:rPr lang="fa-IR" dirty="0">
                <a:latin typeface="Nazanin" panose="00000700000000000000" pitchFamily="2" charset="-78"/>
                <a:cs typeface="B Nazanin" panose="00000400000000000000" pitchFamily="2" charset="-78"/>
              </a:rPr>
              <a:t> غیرمجاز</a:t>
            </a:r>
          </a:p>
          <a:p>
            <a:pPr algn="r"/>
            <a:endParaRPr lang="en-US" dirty="0"/>
          </a:p>
        </p:txBody>
      </p:sp>
    </p:spTree>
    <p:extLst>
      <p:ext uri="{BB962C8B-B14F-4D97-AF65-F5344CB8AC3E}">
        <p14:creationId xmlns:p14="http://schemas.microsoft.com/office/powerpoint/2010/main" val="34926974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1F0EB2A9-61E7-454C-BC6B-1A659C1D8BCC}"/>
              </a:ext>
            </a:extLst>
          </p:cNvPr>
          <p:cNvSpPr>
            <a:spLocks noGrp="1"/>
          </p:cNvSpPr>
          <p:nvPr>
            <p:ph type="title"/>
          </p:nvPr>
        </p:nvSpPr>
        <p:spPr/>
        <p:txBody>
          <a:bodyPr anchor="t"/>
          <a:lstStyle/>
          <a:p>
            <a:pPr algn="r" rtl="1"/>
            <a:r>
              <a:rPr lang="fa-IR" dirty="0">
                <a:latin typeface="Nazanin" panose="00000700000000000000" pitchFamily="2" charset="-78"/>
                <a:cs typeface="B Nazanin" panose="00000400000000000000" pitchFamily="2" charset="-78"/>
              </a:rPr>
              <a:t>از کجا باید شروع کنم ؟</a:t>
            </a:r>
            <a:endParaRPr lang="en-US" dirty="0">
              <a:latin typeface="Nazanin" panose="00000700000000000000" pitchFamily="2" charset="-78"/>
              <a:cs typeface="B Nazanin" panose="00000400000000000000" pitchFamily="2" charset="-78"/>
            </a:endParaRPr>
          </a:p>
        </p:txBody>
      </p:sp>
      <p:pic>
        <p:nvPicPr>
          <p:cNvPr id="10" name="video6019427881166312475">
            <a:hlinkClick r:id="" action="ppaction://media"/>
            <a:extLst>
              <a:ext uri="{FF2B5EF4-FFF2-40B4-BE49-F238E27FC236}">
                <a16:creationId xmlns:a16="http://schemas.microsoft.com/office/drawing/2014/main" id="{110AECF6-7540-488C-AE54-9FAB862DE0FF}"/>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6934200" y="812800"/>
            <a:ext cx="2978150" cy="5294313"/>
          </a:xfrm>
        </p:spPr>
      </p:pic>
      <p:sp>
        <p:nvSpPr>
          <p:cNvPr id="9" name="Text Placeholder 8">
            <a:extLst>
              <a:ext uri="{FF2B5EF4-FFF2-40B4-BE49-F238E27FC236}">
                <a16:creationId xmlns:a16="http://schemas.microsoft.com/office/drawing/2014/main" id="{67CF2234-CAD0-4F24-96B4-549E69D62498}"/>
              </a:ext>
            </a:extLst>
          </p:cNvPr>
          <p:cNvSpPr>
            <a:spLocks noGrp="1"/>
          </p:cNvSpPr>
          <p:nvPr>
            <p:ph type="body" sz="half" idx="2"/>
          </p:nvPr>
        </p:nvSpPr>
        <p:spPr>
          <a:xfrm>
            <a:off x="643466" y="2277243"/>
            <a:ext cx="3517567" cy="2888145"/>
          </a:xfrm>
        </p:spPr>
        <p:txBody>
          <a:bodyPr>
            <a:normAutofit lnSpcReduction="10000"/>
          </a:bodyPr>
          <a:lstStyle/>
          <a:p>
            <a:pPr algn="r"/>
            <a:r>
              <a:rPr lang="fa-IR" dirty="0">
                <a:latin typeface="Nazanin" panose="00000700000000000000" pitchFamily="2" charset="-78"/>
                <a:cs typeface="B Nazanin" panose="00000400000000000000" pitchFamily="2" charset="-78"/>
              </a:rPr>
              <a:t>چه خطرهایی پیش روی من قرار دارد؟</a:t>
            </a:r>
            <a:br>
              <a:rPr lang="en-US" dirty="0">
                <a:latin typeface="Nazanin" panose="00000700000000000000" pitchFamily="2" charset="-78"/>
                <a:cs typeface="B Nazanin" panose="00000400000000000000" pitchFamily="2" charset="-78"/>
              </a:rPr>
            </a:br>
            <a:r>
              <a:rPr lang="fa-IR" sz="1500" dirty="0">
                <a:solidFill>
                  <a:schemeClr val="accent2"/>
                </a:solidFill>
                <a:latin typeface="Nazanin" panose="00000700000000000000" pitchFamily="2" charset="-78"/>
                <a:cs typeface="B Nazanin" panose="00000400000000000000" pitchFamily="2" charset="-78"/>
              </a:rPr>
              <a:t>شروع </a:t>
            </a:r>
            <a:r>
              <a:rPr lang="fa-IR" sz="1500" dirty="0" err="1">
                <a:solidFill>
                  <a:schemeClr val="accent2"/>
                </a:solidFill>
                <a:latin typeface="Nazanin" panose="00000700000000000000" pitchFamily="2" charset="-78"/>
                <a:cs typeface="B Nazanin" panose="00000400000000000000" pitchFamily="2" charset="-78"/>
              </a:rPr>
              <a:t>ترید</a:t>
            </a:r>
            <a:r>
              <a:rPr lang="fa-IR" sz="1500" dirty="0">
                <a:solidFill>
                  <a:schemeClr val="accent2"/>
                </a:solidFill>
                <a:latin typeface="Nazanin" panose="00000700000000000000" pitchFamily="2" charset="-78"/>
                <a:cs typeface="B Nazanin" panose="00000400000000000000" pitchFamily="2" charset="-78"/>
              </a:rPr>
              <a:t> با علم کم و آزمون خطا روی حساب واقعی</a:t>
            </a:r>
            <a:br>
              <a:rPr lang="fa-IR" dirty="0">
                <a:latin typeface="Nazanin" panose="00000700000000000000" pitchFamily="2" charset="-78"/>
                <a:cs typeface="B Nazanin" panose="00000400000000000000" pitchFamily="2" charset="-78"/>
              </a:rPr>
            </a:br>
            <a:r>
              <a:rPr lang="fa-IR" dirty="0">
                <a:latin typeface="Nazanin" panose="00000700000000000000" pitchFamily="2" charset="-78"/>
                <a:cs typeface="B Nazanin" panose="00000400000000000000" pitchFamily="2" charset="-78"/>
              </a:rPr>
              <a:t>آیا با خرید پکیج ها تریدر می شوم؟</a:t>
            </a:r>
            <a:br>
              <a:rPr lang="fa-IR" dirty="0">
                <a:latin typeface="Nazanin" panose="00000700000000000000" pitchFamily="2" charset="-78"/>
                <a:cs typeface="B Nazanin" panose="00000400000000000000" pitchFamily="2" charset="-78"/>
              </a:rPr>
            </a:br>
            <a:r>
              <a:rPr lang="fa-IR" dirty="0">
                <a:latin typeface="Nazanin" panose="00000700000000000000" pitchFamily="2" charset="-78"/>
                <a:cs typeface="B Nazanin" panose="00000400000000000000" pitchFamily="2" charset="-78"/>
              </a:rPr>
              <a:t>چه کسانی دیتای درستی می دهند ؟</a:t>
            </a:r>
            <a:br>
              <a:rPr lang="fa-IR" dirty="0">
                <a:latin typeface="Nazanin" panose="00000700000000000000" pitchFamily="2" charset="-78"/>
                <a:cs typeface="B Nazanin" panose="00000400000000000000" pitchFamily="2" charset="-78"/>
              </a:rPr>
            </a:br>
            <a:r>
              <a:rPr lang="fa-IR" dirty="0">
                <a:latin typeface="Nazanin" panose="00000700000000000000" pitchFamily="2" charset="-78"/>
                <a:cs typeface="B Nazanin" panose="00000400000000000000" pitchFamily="2" charset="-78"/>
              </a:rPr>
              <a:t>به چه کسانی اعتماد نکنم ؟</a:t>
            </a:r>
            <a:br>
              <a:rPr lang="fa-IR" dirty="0">
                <a:latin typeface="Nazanin" panose="00000700000000000000" pitchFamily="2" charset="-78"/>
                <a:cs typeface="B Nazanin" panose="00000400000000000000" pitchFamily="2" charset="-78"/>
              </a:rPr>
            </a:br>
            <a:r>
              <a:rPr lang="fa-IR" dirty="0">
                <a:latin typeface="Nazanin" panose="00000700000000000000" pitchFamily="2" charset="-78"/>
                <a:cs typeface="B Nazanin" panose="00000400000000000000" pitchFamily="2" charset="-78"/>
              </a:rPr>
              <a:t>چه نکاتی رو برای انتخاب یک منتور باید مورد نظر قرار دهم؟</a:t>
            </a:r>
            <a:br>
              <a:rPr lang="fa-IR" dirty="0">
                <a:latin typeface="Nazanin" panose="00000700000000000000" pitchFamily="2" charset="-78"/>
                <a:cs typeface="2  Kamran" panose="00000400000000000000" pitchFamily="2" charset="-78"/>
              </a:rPr>
            </a:br>
            <a:br>
              <a:rPr lang="fa-IR" dirty="0">
                <a:latin typeface="Nazanin" panose="00000700000000000000" pitchFamily="2" charset="-78"/>
                <a:cs typeface="Nazanin" panose="00000700000000000000" pitchFamily="2" charset="-78"/>
              </a:rPr>
            </a:br>
            <a:br>
              <a:rPr lang="fa-IR" dirty="0">
                <a:latin typeface="Nazanin" panose="00000700000000000000" pitchFamily="2" charset="-78"/>
                <a:cs typeface="Nazanin" panose="00000700000000000000" pitchFamily="2" charset="-78"/>
              </a:rPr>
            </a:br>
            <a:endParaRPr lang="en-US" dirty="0">
              <a:latin typeface="Nazanin" panose="00000700000000000000" pitchFamily="2" charset="-78"/>
              <a:cs typeface="Nazanin" panose="00000700000000000000" pitchFamily="2" charset="-78"/>
            </a:endParaRPr>
          </a:p>
        </p:txBody>
      </p:sp>
    </p:spTree>
    <p:extLst>
      <p:ext uri="{BB962C8B-B14F-4D97-AF65-F5344CB8AC3E}">
        <p14:creationId xmlns:p14="http://schemas.microsoft.com/office/powerpoint/2010/main" val="1870586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0046"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0"/>
                </p:tgtEl>
              </p:cMediaNode>
            </p:vide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193C63-D60A-4ADD-B7EF-5495FCB656E8}"/>
              </a:ext>
            </a:extLst>
          </p:cNvPr>
          <p:cNvSpPr>
            <a:spLocks noGrp="1"/>
          </p:cNvSpPr>
          <p:nvPr>
            <p:ph type="title"/>
          </p:nvPr>
        </p:nvSpPr>
        <p:spPr/>
        <p:txBody>
          <a:bodyPr anchor="t">
            <a:normAutofit/>
          </a:bodyPr>
          <a:lstStyle/>
          <a:p>
            <a:pPr algn="ctr"/>
            <a:r>
              <a:rPr lang="fa-IR" sz="4400" dirty="0">
                <a:latin typeface="Nazanin" panose="00000700000000000000" pitchFamily="2" charset="-78"/>
                <a:cs typeface="B Nazanin" panose="00000400000000000000" pitchFamily="2" charset="-78"/>
              </a:rPr>
              <a:t>راه درست چیست ؟</a:t>
            </a:r>
            <a:endParaRPr lang="en-US" sz="4400" dirty="0">
              <a:latin typeface="Nazanin" panose="00000700000000000000" pitchFamily="2" charset="-78"/>
              <a:cs typeface="B Nazanin" panose="00000400000000000000" pitchFamily="2" charset="-78"/>
            </a:endParaRPr>
          </a:p>
        </p:txBody>
      </p:sp>
      <p:sp>
        <p:nvSpPr>
          <p:cNvPr id="7" name="Text Placeholder 6">
            <a:extLst>
              <a:ext uri="{FF2B5EF4-FFF2-40B4-BE49-F238E27FC236}">
                <a16:creationId xmlns:a16="http://schemas.microsoft.com/office/drawing/2014/main" id="{E9C9069D-9F88-4A01-BFD5-CB4A3991AF12}"/>
              </a:ext>
            </a:extLst>
          </p:cNvPr>
          <p:cNvSpPr>
            <a:spLocks noGrp="1"/>
          </p:cNvSpPr>
          <p:nvPr>
            <p:ph type="body" idx="1"/>
          </p:nvPr>
        </p:nvSpPr>
        <p:spPr>
          <a:xfrm>
            <a:off x="5827059" y="2793682"/>
            <a:ext cx="5530827" cy="2405847"/>
          </a:xfrm>
        </p:spPr>
        <p:txBody>
          <a:bodyPr>
            <a:normAutofit/>
          </a:bodyPr>
          <a:lstStyle/>
          <a:p>
            <a:pPr algn="r" rtl="1"/>
            <a:r>
              <a:rPr lang="fa-IR" sz="1400" dirty="0">
                <a:latin typeface="Nazanin" panose="00000700000000000000" pitchFamily="2" charset="-78"/>
                <a:cs typeface="B Nazanin" panose="00000400000000000000" pitchFamily="2" charset="-78"/>
              </a:rPr>
              <a:t>به طور کلی ما دو  دسته فعال حوزه سرمایه گذاری داریم .</a:t>
            </a:r>
          </a:p>
          <a:p>
            <a:pPr marL="342900" indent="-342900" algn="r" rtl="1">
              <a:buFont typeface="Arial" panose="020B0604020202020204" pitchFamily="34" charset="0"/>
              <a:buChar char="•"/>
            </a:pPr>
            <a:r>
              <a:rPr lang="fa-IR" sz="1400" dirty="0">
                <a:latin typeface="Nazanin" panose="00000700000000000000" pitchFamily="2" charset="-78"/>
                <a:cs typeface="B Nazanin" panose="00000400000000000000" pitchFamily="2" charset="-78"/>
              </a:rPr>
              <a:t>معامله گران سهام (بورس) ، اوراق بهادار ، فلزات گرانبها و اسپات کریپتو</a:t>
            </a:r>
            <a:br>
              <a:rPr lang="fa-IR" sz="1400" dirty="0">
                <a:latin typeface="Nazanin" panose="00000700000000000000" pitchFamily="2" charset="-78"/>
                <a:cs typeface="B Nazanin" panose="00000400000000000000" pitchFamily="2" charset="-78"/>
              </a:rPr>
            </a:br>
            <a:r>
              <a:rPr lang="fa-IR" sz="1400" dirty="0">
                <a:latin typeface="Nazanin" panose="00000700000000000000" pitchFamily="2" charset="-78"/>
                <a:cs typeface="B Nazanin" panose="00000400000000000000" pitchFamily="2" charset="-78"/>
              </a:rPr>
              <a:t>در این مدل ها شما دارایی رو خرید و فروش می کنید.</a:t>
            </a:r>
          </a:p>
          <a:p>
            <a:pPr marL="342900" indent="-342900" algn="r" rtl="1">
              <a:buFont typeface="Arial" panose="020B0604020202020204" pitchFamily="34" charset="0"/>
              <a:buChar char="•"/>
            </a:pPr>
            <a:r>
              <a:rPr lang="fa-IR" sz="1400" dirty="0">
                <a:latin typeface="Nazanin" panose="00000700000000000000" pitchFamily="2" charset="-78"/>
                <a:cs typeface="B Nazanin" panose="00000400000000000000" pitchFamily="2" charset="-78"/>
              </a:rPr>
              <a:t>معامله گران روزانه  و نوسان گیر </a:t>
            </a:r>
            <a:br>
              <a:rPr lang="fa-IR" sz="1400" dirty="0">
                <a:latin typeface="Nazanin" panose="00000700000000000000" pitchFamily="2" charset="-78"/>
                <a:cs typeface="B Nazanin" panose="00000400000000000000" pitchFamily="2" charset="-78"/>
              </a:rPr>
            </a:br>
            <a:r>
              <a:rPr lang="fa-IR" sz="1400" dirty="0">
                <a:latin typeface="Nazanin" panose="00000700000000000000" pitchFamily="2" charset="-78"/>
                <a:cs typeface="B Nazanin" panose="00000400000000000000" pitchFamily="2" charset="-78"/>
              </a:rPr>
              <a:t>در این مدل شما ارزش ذاتی یک دارایی رو خرید و فروش می کنید همچنین می‌توانید از اهرم ها استفاده کنید.</a:t>
            </a:r>
          </a:p>
          <a:p>
            <a:pPr marL="342900" indent="-342900" algn="r" rtl="1">
              <a:buFont typeface="Arial" panose="020B0604020202020204" pitchFamily="34" charset="0"/>
              <a:buChar char="•"/>
            </a:pPr>
            <a:endParaRPr lang="en-US" sz="900" dirty="0">
              <a:latin typeface="Nazanin" panose="00000700000000000000" pitchFamily="2" charset="-78"/>
              <a:cs typeface="Nazanin" panose="00000700000000000000" pitchFamily="2" charset="-78"/>
            </a:endParaRPr>
          </a:p>
        </p:txBody>
      </p:sp>
      <p:pic>
        <p:nvPicPr>
          <p:cNvPr id="12" name="Content Placeholder 11">
            <a:extLst>
              <a:ext uri="{FF2B5EF4-FFF2-40B4-BE49-F238E27FC236}">
                <a16:creationId xmlns:a16="http://schemas.microsoft.com/office/drawing/2014/main" id="{E347D87E-2A7C-4FD2-AFC1-14786BF2D75A}"/>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1458182" y="2425541"/>
            <a:ext cx="3881966" cy="2911475"/>
          </a:xfrm>
          <a:prstGeom prst="rect">
            <a:avLst/>
          </a:prstGeom>
          <a:ln>
            <a:noFill/>
          </a:ln>
          <a:effectLst>
            <a:outerShdw blurRad="292100" dist="139700" dir="2700000" algn="tl" rotWithShape="0">
              <a:srgbClr val="333333">
                <a:alpha val="65000"/>
              </a:srgbClr>
            </a:outerShdw>
          </a:effectLst>
        </p:spPr>
      </p:pic>
      <p:sp>
        <p:nvSpPr>
          <p:cNvPr id="9" name="Text Placeholder 8">
            <a:extLst>
              <a:ext uri="{FF2B5EF4-FFF2-40B4-BE49-F238E27FC236}">
                <a16:creationId xmlns:a16="http://schemas.microsoft.com/office/drawing/2014/main" id="{1A0ED24F-ACF0-41A8-A77B-5B29116D7DFE}"/>
              </a:ext>
            </a:extLst>
          </p:cNvPr>
          <p:cNvSpPr>
            <a:spLocks noGrp="1"/>
          </p:cNvSpPr>
          <p:nvPr>
            <p:ph type="body" sz="quarter" idx="3"/>
          </p:nvPr>
        </p:nvSpPr>
        <p:spPr/>
        <p:txBody>
          <a:bodyPr>
            <a:normAutofit/>
          </a:bodyPr>
          <a:lstStyle/>
          <a:p>
            <a:r>
              <a:rPr lang="fa-IR" dirty="0">
                <a:latin typeface="Nazanin" panose="00000700000000000000" pitchFamily="2" charset="-78"/>
                <a:cs typeface="B Nazanin" panose="00000400000000000000" pitchFamily="2" charset="-78"/>
              </a:rPr>
              <a:t>شناسایی تیپ شخصیتی و انتخاب سبک معاملاتی </a:t>
            </a:r>
            <a:endParaRPr lang="en-US" dirty="0">
              <a:latin typeface="Nazanin" panose="00000700000000000000" pitchFamily="2" charset="-78"/>
              <a:cs typeface="B Nazanin" panose="00000400000000000000" pitchFamily="2" charset="-78"/>
            </a:endParaRPr>
          </a:p>
        </p:txBody>
      </p:sp>
    </p:spTree>
    <p:extLst>
      <p:ext uri="{BB962C8B-B14F-4D97-AF65-F5344CB8AC3E}">
        <p14:creationId xmlns:p14="http://schemas.microsoft.com/office/powerpoint/2010/main" val="22068730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266BEEEE-3057-44F4-9592-ADA0757CCD91}"/>
              </a:ext>
            </a:extLst>
          </p:cNvPr>
          <p:cNvSpPr>
            <a:spLocks noGrp="1"/>
          </p:cNvSpPr>
          <p:nvPr>
            <p:ph type="title"/>
          </p:nvPr>
        </p:nvSpPr>
        <p:spPr>
          <a:xfrm>
            <a:off x="643466" y="786383"/>
            <a:ext cx="3517567" cy="1266153"/>
          </a:xfrm>
        </p:spPr>
        <p:txBody>
          <a:bodyPr anchor="t">
            <a:normAutofit/>
          </a:bodyPr>
          <a:lstStyle/>
          <a:p>
            <a:pPr algn="justLow" rtl="1"/>
            <a:r>
              <a:rPr lang="fa-IR" sz="2800" dirty="0">
                <a:latin typeface="Nazanin" panose="00000700000000000000" pitchFamily="2" charset="-78"/>
                <a:cs typeface="B Nazanin" panose="00000400000000000000" pitchFamily="2" charset="-78"/>
              </a:rPr>
              <a:t>چه میزان دانشی برای اهداف مورد نظر نیاز دارم؟</a:t>
            </a:r>
            <a:endParaRPr lang="en-US" sz="2800" dirty="0">
              <a:latin typeface="Nazanin" panose="00000700000000000000" pitchFamily="2" charset="-78"/>
              <a:cs typeface="B Nazanin" panose="00000400000000000000" pitchFamily="2" charset="-78"/>
            </a:endParaRPr>
          </a:p>
        </p:txBody>
      </p:sp>
      <p:pic>
        <p:nvPicPr>
          <p:cNvPr id="11" name="Content Placeholder 10">
            <a:extLst>
              <a:ext uri="{FF2B5EF4-FFF2-40B4-BE49-F238E27FC236}">
                <a16:creationId xmlns:a16="http://schemas.microsoft.com/office/drawing/2014/main" id="{E00DCB28-D4F7-42E7-AFDC-C1BECFEB7A2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459413" y="860077"/>
            <a:ext cx="5927725" cy="5199758"/>
          </a:xfrm>
        </p:spPr>
      </p:pic>
      <p:sp>
        <p:nvSpPr>
          <p:cNvPr id="9" name="Text Placeholder 8">
            <a:extLst>
              <a:ext uri="{FF2B5EF4-FFF2-40B4-BE49-F238E27FC236}">
                <a16:creationId xmlns:a16="http://schemas.microsoft.com/office/drawing/2014/main" id="{8E0672BA-A41B-4C76-B62D-81C3FCDEDE22}"/>
              </a:ext>
            </a:extLst>
          </p:cNvPr>
          <p:cNvSpPr>
            <a:spLocks noGrp="1"/>
          </p:cNvSpPr>
          <p:nvPr>
            <p:ph type="body" sz="half" idx="2"/>
          </p:nvPr>
        </p:nvSpPr>
        <p:spPr>
          <a:xfrm>
            <a:off x="535021" y="1819072"/>
            <a:ext cx="3754877" cy="4474724"/>
          </a:xfrm>
        </p:spPr>
        <p:txBody>
          <a:bodyPr>
            <a:normAutofit fontScale="92500" lnSpcReduction="10000"/>
          </a:bodyPr>
          <a:lstStyle/>
          <a:p>
            <a:pPr algn="r" rtl="1">
              <a:lnSpc>
                <a:spcPct val="100000"/>
              </a:lnSpc>
            </a:pPr>
            <a:r>
              <a:rPr lang="fa-IR" dirty="0">
                <a:latin typeface="Nazanin" panose="00000700000000000000" pitchFamily="2" charset="-78"/>
                <a:cs typeface="B Nazanin" panose="00000400000000000000" pitchFamily="2" charset="-78"/>
              </a:rPr>
              <a:t>کدام سبک از روش های ترید مورد نیاز من می</a:t>
            </a:r>
            <a:r>
              <a:rPr lang="en-US" dirty="0">
                <a:latin typeface="Nazanin" panose="00000700000000000000" pitchFamily="2" charset="-78"/>
                <a:cs typeface="B Nazanin" panose="00000400000000000000" pitchFamily="2" charset="-78"/>
              </a:rPr>
              <a:t> </a:t>
            </a:r>
            <a:r>
              <a:rPr lang="fa-IR" dirty="0">
                <a:latin typeface="Nazanin" panose="00000700000000000000" pitchFamily="2" charset="-78"/>
                <a:cs typeface="B Nazanin" panose="00000400000000000000" pitchFamily="2" charset="-78"/>
              </a:rPr>
              <a:t>باشد. (اشاره به مدل سرمایه گذاری)</a:t>
            </a:r>
            <a:br>
              <a:rPr lang="fa-IR" dirty="0">
                <a:latin typeface="Nazanin" panose="00000700000000000000" pitchFamily="2" charset="-78"/>
                <a:cs typeface="B Nazanin" panose="00000400000000000000" pitchFamily="2" charset="-78"/>
              </a:rPr>
            </a:br>
            <a:r>
              <a:rPr lang="fa-IR" dirty="0">
                <a:latin typeface="Nazanin" panose="00000700000000000000" pitchFamily="2" charset="-78"/>
                <a:cs typeface="B Nazanin" panose="00000400000000000000" pitchFamily="2" charset="-78"/>
              </a:rPr>
              <a:t>آیا می خواهم فول تایم تریدر شوم ؟</a:t>
            </a:r>
            <a:endParaRPr lang="en-US" dirty="0">
              <a:latin typeface="Nazanin" panose="00000700000000000000" pitchFamily="2" charset="-78"/>
              <a:cs typeface="B Nazanin" panose="00000400000000000000" pitchFamily="2" charset="-78"/>
            </a:endParaRPr>
          </a:p>
          <a:p>
            <a:pPr algn="r" rtl="1">
              <a:lnSpc>
                <a:spcPct val="100000"/>
              </a:lnSpc>
            </a:pPr>
            <a:r>
              <a:rPr lang="fa-IR" dirty="0">
                <a:latin typeface="Nazanin" panose="00000700000000000000" pitchFamily="2" charset="-78"/>
                <a:cs typeface="B Nazanin" panose="00000400000000000000" pitchFamily="2" charset="-78"/>
              </a:rPr>
              <a:t>یا ترید را به عنوان شغل دوم انتخاب کنم ؟</a:t>
            </a:r>
            <a:endParaRPr lang="en-US" dirty="0">
              <a:latin typeface="Nazanin" panose="00000700000000000000" pitchFamily="2" charset="-78"/>
              <a:cs typeface="B Nazanin" panose="00000400000000000000" pitchFamily="2" charset="-78"/>
            </a:endParaRPr>
          </a:p>
          <a:p>
            <a:pPr algn="just" rtl="1"/>
            <a:r>
              <a:rPr lang="fa-IR" dirty="0">
                <a:latin typeface="Nazanin" panose="00000700000000000000" pitchFamily="2" charset="-78"/>
                <a:cs typeface="B Nazanin" panose="00000400000000000000" pitchFamily="2" charset="-78"/>
              </a:rPr>
              <a:t>پیش نیاز ورود به بازارهای مالی داشتن دانش کافی از اقتصاد کلان و جغرافیای اقتصادی اطراف شماست. </a:t>
            </a:r>
          </a:p>
          <a:p>
            <a:pPr algn="r" rtl="1"/>
            <a:r>
              <a:rPr lang="fa-IR" sz="1800" dirty="0">
                <a:cs typeface="B Nazanin" panose="00000400000000000000" pitchFamily="2" charset="-78"/>
              </a:rPr>
              <a:t>شناخت </a:t>
            </a:r>
            <a:r>
              <a:rPr lang="en-US" sz="1800" dirty="0">
                <a:cs typeface="B Nazanin" panose="00000400000000000000" pitchFamily="2" charset="-78"/>
              </a:rPr>
              <a:t>GDP</a:t>
            </a:r>
            <a:endParaRPr lang="fa-IR" sz="1800" dirty="0">
              <a:cs typeface="B Nazanin" panose="00000400000000000000" pitchFamily="2" charset="-78"/>
            </a:endParaRPr>
          </a:p>
          <a:p>
            <a:pPr algn="r" rtl="1"/>
            <a:r>
              <a:rPr lang="fa-IR" sz="1800" dirty="0">
                <a:cs typeface="B Nazanin" panose="00000400000000000000" pitchFamily="2" charset="-78"/>
              </a:rPr>
              <a:t>تولید ناخالص ملی </a:t>
            </a:r>
          </a:p>
          <a:p>
            <a:pPr algn="r" rtl="1"/>
            <a:r>
              <a:rPr lang="fa-IR" sz="1800" dirty="0">
                <a:cs typeface="B Nazanin" panose="00000400000000000000" pitchFamily="2" charset="-78"/>
              </a:rPr>
              <a:t>داده های نرخ بیکاری </a:t>
            </a:r>
          </a:p>
          <a:p>
            <a:pPr algn="r" rtl="1"/>
            <a:r>
              <a:rPr lang="fa-IR" sz="1800" dirty="0">
                <a:cs typeface="B Nazanin" panose="00000400000000000000" pitchFamily="2" charset="-78"/>
              </a:rPr>
              <a:t>داده های توان خرید کالای داخلی و خارجی</a:t>
            </a:r>
          </a:p>
          <a:p>
            <a:pPr algn="r" rtl="1"/>
            <a:r>
              <a:rPr lang="fa-IR" sz="1800" dirty="0">
                <a:cs typeface="B Nazanin" panose="00000400000000000000" pitchFamily="2" charset="-78"/>
              </a:rPr>
              <a:t>شاخص مصرف کالای بادوام </a:t>
            </a:r>
            <a:br>
              <a:rPr lang="en-US" sz="1600" dirty="0">
                <a:cs typeface="B Nazanin" panose="00000400000000000000" pitchFamily="2" charset="-78"/>
              </a:rPr>
            </a:br>
            <a:endParaRPr lang="en-US" sz="1600" dirty="0">
              <a:cs typeface="B Nazanin" panose="00000400000000000000" pitchFamily="2" charset="-78"/>
            </a:endParaRPr>
          </a:p>
          <a:p>
            <a:pPr algn="just" rtl="1"/>
            <a:endParaRPr lang="fa-IR" dirty="0">
              <a:latin typeface="Nazanin" panose="00000700000000000000" pitchFamily="2" charset="-78"/>
              <a:cs typeface="B Nazanin" panose="00000400000000000000" pitchFamily="2" charset="-78"/>
            </a:endParaRPr>
          </a:p>
        </p:txBody>
      </p:sp>
    </p:spTree>
    <p:extLst>
      <p:ext uri="{BB962C8B-B14F-4D97-AF65-F5344CB8AC3E}">
        <p14:creationId xmlns:p14="http://schemas.microsoft.com/office/powerpoint/2010/main" val="3507240207"/>
      </p:ext>
    </p:extLst>
  </p:cSld>
  <p:clrMapOvr>
    <a:masterClrMapping/>
  </p:clrMapOvr>
</p:sld>
</file>

<file path=ppt/theme/theme1.xml><?xml version="1.0" encoding="utf-8"?>
<a:theme xmlns:a="http://schemas.openxmlformats.org/drawingml/2006/main" name="Custom">
  <a:themeElements>
    <a:clrScheme name="Custom 37">
      <a:dk1>
        <a:srgbClr val="000000"/>
      </a:dk1>
      <a:lt1>
        <a:srgbClr val="FFFFFF"/>
      </a:lt1>
      <a:dk2>
        <a:srgbClr val="4A5356"/>
      </a:dk2>
      <a:lt2>
        <a:srgbClr val="E8E3CE"/>
      </a:lt2>
      <a:accent1>
        <a:srgbClr val="9BA8B7"/>
      </a:accent1>
      <a:accent2>
        <a:srgbClr val="E6A02E"/>
      </a:accent2>
      <a:accent3>
        <a:srgbClr val="BF6A3B"/>
      </a:accent3>
      <a:accent4>
        <a:srgbClr val="92987A"/>
      </a:accent4>
      <a:accent5>
        <a:srgbClr val="857659"/>
      </a:accent5>
      <a:accent6>
        <a:srgbClr val="A0988C"/>
      </a:accent6>
      <a:hlink>
        <a:srgbClr val="00B0F0"/>
      </a:hlink>
      <a:folHlink>
        <a:srgbClr val="738F97"/>
      </a:folHlink>
    </a:clrScheme>
    <a:fontScheme name="Retrospect">
      <a:majorFont>
        <a:latin typeface="Bookman Old Style"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Franklin Gothic Book"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TWO.pptx" id="{80AA9D2D-EE59-4148-A11E-A51EEE828B28}" vid="{AEAFD717-D3C8-4034-8F7E-D5220B0CCEB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7" ma:contentTypeDescription="Create a new document." ma:contentTypeScope="" ma:versionID="c6f9a84f66a9c8b9a21755b9ffafb945">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27df39e3e7036dff54f89ddd5805ce72"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Status" minOccurs="0"/>
                <xsd:element ref="ns2:Image" minOccurs="0"/>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1:_ip_UnifiedCompliancePolicyProperties" minOccurs="0"/>
                <xsd:element ref="ns1:_ip_UnifiedCompliancePolicyUIAction" minOccurs="0"/>
                <xsd:element ref="ns4:TaxCatchAll" minOccurs="0"/>
                <xsd:element ref="ns2:ImageTagsTaxHTField" minOccurs="0"/>
                <xsd:element ref="ns2:MediaServiceLocation" minOccurs="0"/>
                <xsd:element ref="ns2:MediaLengthInSeconds" minOccurs="0"/>
                <xsd:element ref="ns2:Background" minOccurs="0"/>
                <xsd:element ref="ns2:MediaServiceSearchProperties" minOccurs="0"/>
                <xsd:element ref="ns2:MediaServiceDocTag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ma:readOnly="false">
      <xsd:simpleType>
        <xsd:restriction base="dms:Note"/>
      </xsd:simpleType>
    </xsd:element>
    <xsd:element name="_ip_UnifiedCompliancePolicyUIAction" ma:index="21" nillable="true" ma:displayName="Unified Compliance Policy UI Action" ma:hidden="true" ma:internalName="_ip_UnifiedCompliancePolicyUIAction"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Status" ma:index="2" nillable="true" ma:displayName="Status" ma:default="Not started" ma:format="Dropdown" ma:internalName="Status" ma:readOnly="false">
      <xsd:simpleType>
        <xsd:restriction base="dms:Choice">
          <xsd:enumeration value="Not started"/>
          <xsd:enumeration value="In Progress"/>
          <xsd:enumeration value="Completed"/>
        </xsd:restriction>
      </xsd:simpleType>
    </xsd:element>
    <xsd:element name="Image" ma:index="3" nillable="true" ma:displayName="Image" ma:format="Image" ma:internalName="Image"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hidden="true" ma:internalName="MediaServiceOCR" ma:readOnly="true">
      <xsd:simpleType>
        <xsd:restriction base="dms:Note"/>
      </xsd:simpleType>
    </xsd:element>
    <xsd:element name="MediaServiceAutoTags" ma:index="11" nillable="true" ma:displayName="MediaServiceAutoTags" ma:hidden="true"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hidden="true" ma:internalName="MediaServiceKeyPoints" ma:readOnly="fals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hidden="true" ma:internalName="MediaServiceLocation" ma:readOnly="true">
      <xsd:simpleType>
        <xsd:restriction base="dms:Text"/>
      </xsd:simpleType>
    </xsd:element>
    <xsd:element name="MediaLengthInSeconds" ma:index="27" nillable="true" ma:displayName="MediaLengthInSeconds" ma:hidden="true" ma:internalName="MediaLengthInSeconds" ma:readOnly="true">
      <xsd:simpleType>
        <xsd:restriction base="dms:Unknown"/>
      </xsd:simpleType>
    </xsd:element>
    <xsd:element name="Background" ma:index="28" nillable="true" ma:displayName="Background" ma:default="0" ma:format="Dropdown" ma:internalName="Background">
      <xsd:simpleType>
        <xsd:restriction base="dms:Boolean"/>
      </xsd:simpleType>
    </xsd:element>
    <xsd:element name="MediaServiceSearchProperties" ma:index="29" nillable="true" ma:displayName="MediaServiceSearchProperties" ma:hidden="true" ma:internalName="MediaServiceSearchProperties" ma:readOnly="true">
      <xsd:simpleType>
        <xsd:restriction base="dms:Note"/>
      </xsd:simpleType>
    </xsd:element>
    <xsd:element name="MediaServiceDocTags" ma:index="30" nillable="true" ma:displayName="MediaServiceDocTags" ma:hidden="true" ma:internalName="MediaServiceDocTags" ma:readOnly="true">
      <xsd:simpleType>
        <xsd:restriction base="dms:Note"/>
      </xsd:simpleType>
    </xsd:element>
    <xsd:element name="MediaServiceObjectDetectorVersions" ma:index="31"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hidden="true" ma:internalName="SharedWithDetail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readOnly="false"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Image xmlns="71af3243-3dd4-4a8d-8c0d-dd76da1f02a5">
      <Url xsi:nil="true"/>
      <Description xsi:nil="true"/>
    </Image>
    <Status xmlns="71af3243-3dd4-4a8d-8c0d-dd76da1f02a5">Not started</Status>
    <Background xmlns="71af3243-3dd4-4a8d-8c0d-dd76da1f02a5">false</Background>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xsi:nil="true"/>
    <MediaServiceKeyPoints xmlns="71af3243-3dd4-4a8d-8c0d-dd76da1f02a5" xsi:nil="true"/>
  </documentManagement>
</p:properties>
</file>

<file path=customXml/itemProps1.xml><?xml version="1.0" encoding="utf-8"?>
<ds:datastoreItem xmlns:ds="http://schemas.openxmlformats.org/officeDocument/2006/customXml" ds:itemID="{19DAD249-BF80-48EF-9AFB-36A11BCDC2CE}">
  <ds:schemaRefs>
    <ds:schemaRef ds:uri="http://schemas.microsoft.com/sharepoint/v3/contenttype/forms"/>
  </ds:schemaRefs>
</ds:datastoreItem>
</file>

<file path=customXml/itemProps2.xml><?xml version="1.0" encoding="utf-8"?>
<ds:datastoreItem xmlns:ds="http://schemas.openxmlformats.org/officeDocument/2006/customXml" ds:itemID="{C5A59D56-2157-4202-9D02-F44E447A241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6F4F4D41-822D-40F2-A7AC-E4E6CB36CA7A}">
  <ds:schemaRefs>
    <ds:schemaRef ds:uri="http://schemas.microsoft.com/office/2006/metadata/properties"/>
    <ds:schemaRef ds:uri="http://schemas.microsoft.com/office/infopath/2007/PartnerControls"/>
    <ds:schemaRef ds:uri="http://schemas.microsoft.com/sharepoint/v3"/>
    <ds:schemaRef ds:uri="71af3243-3dd4-4a8d-8c0d-dd76da1f02a5"/>
    <ds:schemaRef ds:uri="230e9df3-be65-4c73-a93b-d1236ebd677e"/>
  </ds:schemaRefs>
</ds:datastoreItem>
</file>

<file path=docProps/app.xml><?xml version="1.0" encoding="utf-8"?>
<Properties xmlns="http://schemas.openxmlformats.org/officeDocument/2006/extended-properties" xmlns:vt="http://schemas.openxmlformats.org/officeDocument/2006/docPropsVTypes">
  <Template>{0CCC5A91-D168-47D7-A849-D3633D4A215C}tf56160789_win32</Template>
  <TotalTime>3093</TotalTime>
  <Words>926</Words>
  <Application>Microsoft Office PowerPoint</Application>
  <PresentationFormat>Widescreen</PresentationFormat>
  <Paragraphs>84</Paragraphs>
  <Slides>18</Slides>
  <Notes>0</Notes>
  <HiddenSlides>0</HiddenSlides>
  <MMClips>4</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18</vt:i4>
      </vt:variant>
    </vt:vector>
  </HeadingPairs>
  <TitlesOfParts>
    <vt:vector size="25" baseType="lpstr">
      <vt:lpstr>Arial</vt:lpstr>
      <vt:lpstr>Bookman Old Style</vt:lpstr>
      <vt:lpstr>Calibri</vt:lpstr>
      <vt:lpstr>Franklin Gothic Book</vt:lpstr>
      <vt:lpstr>N92Arial</vt:lpstr>
      <vt:lpstr>Nazanin</vt:lpstr>
      <vt:lpstr>Custom</vt:lpstr>
      <vt:lpstr>How to become a trader ?</vt:lpstr>
      <vt:lpstr>بازارها غیرقابل پیش‌بینی هستند و هیچکس نمی‌‌‌‌تواند آینده را با قطعیت پیش‌‌بینی کند. معامله‌گران باید یاد بگیرند که با احتمال‌ها کار کنند، نه با پیش‌‌بینی‌‌های قطعی.</vt:lpstr>
      <vt:lpstr>حمیدرضا خادمی   کارشناسی برق قدرت MBA   دانشگاه تهران BMS.COURSE OF  MALAYSIAN  HELP UNIVERSITY سوابق کاری  سرمایه گذار در تولید سخت افزارهای مانیتورینگ صنعتی 10 سال سابقه فعالیت در حوزه تولید نرم افزار و سخت افزارهای حوزه پرداخت الکترونیک 6 سال سابقه مستمر در زمینه‌ی معامله گری بازارهای مالی  </vt:lpstr>
      <vt:lpstr>چرا می خواهم تریدر شوم ؟</vt:lpstr>
      <vt:lpstr>آیا عاشق معامله گری و بازارهای مالی هستم؟</vt:lpstr>
      <vt:lpstr>چه خط قرمزهایی در این مسیر وجود دارد ؟  پنیر رایگان در تله موش است .</vt:lpstr>
      <vt:lpstr>از کجا باید شروع کنم ؟</vt:lpstr>
      <vt:lpstr>راه درست چیست ؟</vt:lpstr>
      <vt:lpstr>چه میزان دانشی برای اهداف مورد نظر نیاز دارم؟</vt:lpstr>
      <vt:lpstr>خواندن چه کتاب هایی برای دانش اقتصاد کلان لازم است ؟</vt:lpstr>
      <vt:lpstr>شناخت اخبار تاثیرگزار بازارهای مالی</vt:lpstr>
      <vt:lpstr>CRYPTO</vt:lpstr>
      <vt:lpstr>PRICE ACTION METHODS</vt:lpstr>
      <vt:lpstr>MANIPULATION IN MARKETS</vt:lpstr>
      <vt:lpstr>SEASONALITY CHARTS AND ALGORITHM</vt:lpstr>
      <vt:lpstr>Money Management</vt:lpstr>
      <vt:lpstr>MIDNSET</vt:lpstr>
      <vt:lpstr>پرسش و پاسخ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How to become a trader ?</dc:title>
  <dc:creator>Mansour Abaszadeh</dc:creator>
  <cp:lastModifiedBy>HRKH</cp:lastModifiedBy>
  <cp:revision>47</cp:revision>
  <dcterms:created xsi:type="dcterms:W3CDTF">2024-12-29T10:55:55Z</dcterms:created>
  <dcterms:modified xsi:type="dcterms:W3CDTF">2025-01-15T09:41:45Z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